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8"/>
  </p:notesMasterIdLst>
  <p:sldIdLst>
    <p:sldId id="288" r:id="rId2"/>
    <p:sldId id="257" r:id="rId3"/>
    <p:sldId id="260" r:id="rId4"/>
    <p:sldId id="264" r:id="rId5"/>
    <p:sldId id="287" r:id="rId6"/>
    <p:sldId id="282" r:id="rId7"/>
    <p:sldId id="291" r:id="rId8"/>
    <p:sldId id="293" r:id="rId9"/>
    <p:sldId id="294" r:id="rId10"/>
    <p:sldId id="295" r:id="rId11"/>
    <p:sldId id="296" r:id="rId12"/>
    <p:sldId id="290" r:id="rId13"/>
    <p:sldId id="297" r:id="rId14"/>
    <p:sldId id="299" r:id="rId15"/>
    <p:sldId id="298" r:id="rId16"/>
    <p:sldId id="368" r:id="rId17"/>
    <p:sldId id="300" r:id="rId18"/>
    <p:sldId id="301" r:id="rId19"/>
    <p:sldId id="302" r:id="rId20"/>
    <p:sldId id="303" r:id="rId21"/>
    <p:sldId id="304" r:id="rId22"/>
    <p:sldId id="305" r:id="rId23"/>
    <p:sldId id="306" r:id="rId24"/>
    <p:sldId id="307" r:id="rId25"/>
    <p:sldId id="308" r:id="rId26"/>
    <p:sldId id="259" r:id="rId27"/>
    <p:sldId id="310" r:id="rId28"/>
    <p:sldId id="311" r:id="rId29"/>
    <p:sldId id="312" r:id="rId30"/>
    <p:sldId id="313" r:id="rId31"/>
    <p:sldId id="314" r:id="rId32"/>
    <p:sldId id="315" r:id="rId33"/>
    <p:sldId id="316" r:id="rId34"/>
    <p:sldId id="317" r:id="rId35"/>
    <p:sldId id="319" r:id="rId36"/>
    <p:sldId id="318" r:id="rId37"/>
    <p:sldId id="320" r:id="rId38"/>
    <p:sldId id="321" r:id="rId39"/>
    <p:sldId id="322" r:id="rId40"/>
    <p:sldId id="323" r:id="rId41"/>
    <p:sldId id="324" r:id="rId42"/>
    <p:sldId id="325" r:id="rId43"/>
    <p:sldId id="326" r:id="rId44"/>
    <p:sldId id="327" r:id="rId45"/>
    <p:sldId id="328" r:id="rId46"/>
    <p:sldId id="329" r:id="rId47"/>
    <p:sldId id="330" r:id="rId48"/>
    <p:sldId id="331" r:id="rId49"/>
    <p:sldId id="332" r:id="rId50"/>
    <p:sldId id="333" r:id="rId51"/>
    <p:sldId id="334" r:id="rId52"/>
    <p:sldId id="335" r:id="rId53"/>
    <p:sldId id="336" r:id="rId54"/>
    <p:sldId id="337" r:id="rId55"/>
    <p:sldId id="270" r:id="rId56"/>
    <p:sldId id="339" r:id="rId57"/>
    <p:sldId id="367" r:id="rId58"/>
    <p:sldId id="340" r:id="rId59"/>
    <p:sldId id="341" r:id="rId60"/>
    <p:sldId id="342" r:id="rId61"/>
    <p:sldId id="343" r:id="rId62"/>
    <p:sldId id="344" r:id="rId63"/>
    <p:sldId id="345" r:id="rId64"/>
    <p:sldId id="346" r:id="rId65"/>
    <p:sldId id="347" r:id="rId66"/>
    <p:sldId id="348" r:id="rId67"/>
    <p:sldId id="349" r:id="rId68"/>
    <p:sldId id="350" r:id="rId69"/>
    <p:sldId id="351" r:id="rId70"/>
    <p:sldId id="352" r:id="rId71"/>
    <p:sldId id="353" r:id="rId72"/>
    <p:sldId id="354" r:id="rId73"/>
    <p:sldId id="355" r:id="rId74"/>
    <p:sldId id="356" r:id="rId75"/>
    <p:sldId id="357" r:id="rId76"/>
    <p:sldId id="358" r:id="rId77"/>
    <p:sldId id="362" r:id="rId78"/>
    <p:sldId id="369" r:id="rId79"/>
    <p:sldId id="359" r:id="rId80"/>
    <p:sldId id="360" r:id="rId81"/>
    <p:sldId id="361" r:id="rId82"/>
    <p:sldId id="309" r:id="rId83"/>
    <p:sldId id="363" r:id="rId84"/>
    <p:sldId id="364" r:id="rId85"/>
    <p:sldId id="365" r:id="rId86"/>
    <p:sldId id="366" r:id="rId87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25860"/>
        </a:solidFill>
        <a:effectLst/>
        <a:uFillTx/>
        <a:latin typeface="+mj-lt"/>
        <a:ea typeface="+mj-ea"/>
        <a:cs typeface="+mj-cs"/>
        <a:sym typeface="Roboto Regular"/>
      </a:defRPr>
    </a:lvl1pPr>
    <a:lvl2pPr marL="0" marR="0" indent="2286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25860"/>
        </a:solidFill>
        <a:effectLst/>
        <a:uFillTx/>
        <a:latin typeface="+mj-lt"/>
        <a:ea typeface="+mj-ea"/>
        <a:cs typeface="+mj-cs"/>
        <a:sym typeface="Roboto Regular"/>
      </a:defRPr>
    </a:lvl2pPr>
    <a:lvl3pPr marL="0" marR="0" indent="4572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25860"/>
        </a:solidFill>
        <a:effectLst/>
        <a:uFillTx/>
        <a:latin typeface="+mj-lt"/>
        <a:ea typeface="+mj-ea"/>
        <a:cs typeface="+mj-cs"/>
        <a:sym typeface="Roboto Regular"/>
      </a:defRPr>
    </a:lvl3pPr>
    <a:lvl4pPr marL="0" marR="0" indent="6858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25860"/>
        </a:solidFill>
        <a:effectLst/>
        <a:uFillTx/>
        <a:latin typeface="+mj-lt"/>
        <a:ea typeface="+mj-ea"/>
        <a:cs typeface="+mj-cs"/>
        <a:sym typeface="Roboto Regular"/>
      </a:defRPr>
    </a:lvl4pPr>
    <a:lvl5pPr marL="0" marR="0" indent="9144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25860"/>
        </a:solidFill>
        <a:effectLst/>
        <a:uFillTx/>
        <a:latin typeface="+mj-lt"/>
        <a:ea typeface="+mj-ea"/>
        <a:cs typeface="+mj-cs"/>
        <a:sym typeface="Roboto Regular"/>
      </a:defRPr>
    </a:lvl5pPr>
    <a:lvl6pPr marL="0" marR="0" indent="11430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25860"/>
        </a:solidFill>
        <a:effectLst/>
        <a:uFillTx/>
        <a:latin typeface="+mj-lt"/>
        <a:ea typeface="+mj-ea"/>
        <a:cs typeface="+mj-cs"/>
        <a:sym typeface="Roboto Regular"/>
      </a:defRPr>
    </a:lvl6pPr>
    <a:lvl7pPr marL="0" marR="0" indent="13716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25860"/>
        </a:solidFill>
        <a:effectLst/>
        <a:uFillTx/>
        <a:latin typeface="+mj-lt"/>
        <a:ea typeface="+mj-ea"/>
        <a:cs typeface="+mj-cs"/>
        <a:sym typeface="Roboto Regular"/>
      </a:defRPr>
    </a:lvl7pPr>
    <a:lvl8pPr marL="0" marR="0" indent="16002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25860"/>
        </a:solidFill>
        <a:effectLst/>
        <a:uFillTx/>
        <a:latin typeface="+mj-lt"/>
        <a:ea typeface="+mj-ea"/>
        <a:cs typeface="+mj-cs"/>
        <a:sym typeface="Roboto Regular"/>
      </a:defRPr>
    </a:lvl8pPr>
    <a:lvl9pPr marL="0" marR="0" indent="18288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25860"/>
        </a:solidFill>
        <a:effectLst/>
        <a:uFillTx/>
        <a:latin typeface="+mj-lt"/>
        <a:ea typeface="+mj-ea"/>
        <a:cs typeface="+mj-cs"/>
        <a:sym typeface="Roboto Regular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A21301"/>
    <a:srgbClr val="B72B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3175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3175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3175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3175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3175" cap="flat">
              <a:noFill/>
              <a:miter lim="400000"/>
            </a:ln>
          </a:bottom>
          <a:insideH>
            <a:ln w="3175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3175" cap="flat">
              <a:solidFill>
                <a:srgbClr val="B8B8B8"/>
              </a:solidFill>
              <a:prstDash val="solid"/>
              <a:miter lim="400000"/>
            </a:ln>
          </a:left>
          <a:right>
            <a:ln w="3175" cap="flat">
              <a:solidFill>
                <a:srgbClr val="B8B8B8"/>
              </a:solidFill>
              <a:prstDash val="solid"/>
              <a:miter lim="400000"/>
            </a:ln>
          </a:right>
          <a:top>
            <a:ln w="3175" cap="flat">
              <a:solidFill>
                <a:srgbClr val="B8B8B8"/>
              </a:solidFill>
              <a:prstDash val="solid"/>
              <a:miter lim="400000"/>
            </a:ln>
          </a:top>
          <a:bottom>
            <a:ln w="3175" cap="flat">
              <a:solidFill>
                <a:srgbClr val="B8B8B8"/>
              </a:solidFill>
              <a:prstDash val="solid"/>
              <a:miter lim="400000"/>
            </a:ln>
          </a:bottom>
          <a:insideH>
            <a:ln w="3175" cap="flat">
              <a:solidFill>
                <a:srgbClr val="B8B8B8"/>
              </a:solidFill>
              <a:prstDash val="solid"/>
              <a:miter lim="400000"/>
            </a:ln>
          </a:insideH>
          <a:insideV>
            <a:ln w="3175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3175" cap="flat">
              <a:solidFill>
                <a:srgbClr val="606060"/>
              </a:solidFill>
              <a:prstDash val="solid"/>
              <a:miter lim="400000"/>
            </a:ln>
          </a:left>
          <a:right>
            <a:ln w="3175" cap="flat">
              <a:solidFill>
                <a:srgbClr val="606060"/>
              </a:solidFill>
              <a:prstDash val="solid"/>
              <a:miter lim="400000"/>
            </a:ln>
          </a:right>
          <a:top>
            <a:ln w="3175" cap="flat">
              <a:solidFill>
                <a:srgbClr val="606060"/>
              </a:solidFill>
              <a:prstDash val="solid"/>
              <a:miter lim="400000"/>
            </a:ln>
          </a:top>
          <a:bottom>
            <a:ln w="3175" cap="flat">
              <a:solidFill>
                <a:srgbClr val="606060"/>
              </a:solidFill>
              <a:prstDash val="solid"/>
              <a:miter lim="400000"/>
            </a:ln>
          </a:bottom>
          <a:insideH>
            <a:ln w="3175" cap="flat">
              <a:solidFill>
                <a:srgbClr val="606060"/>
              </a:solidFill>
              <a:prstDash val="solid"/>
              <a:miter lim="400000"/>
            </a:ln>
          </a:insideH>
          <a:insideV>
            <a:ln w="3175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3175" cap="flat">
              <a:solidFill>
                <a:srgbClr val="B8B8B8"/>
              </a:solidFill>
              <a:prstDash val="solid"/>
              <a:miter lim="400000"/>
            </a:ln>
          </a:left>
          <a:right>
            <a:ln w="3175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3175" cap="flat">
              <a:solidFill>
                <a:srgbClr val="606060"/>
              </a:solidFill>
              <a:prstDash val="solid"/>
              <a:miter lim="400000"/>
            </a:ln>
          </a:bottom>
          <a:insideH>
            <a:ln w="3175" cap="flat">
              <a:solidFill>
                <a:srgbClr val="B8B8B8"/>
              </a:solidFill>
              <a:prstDash val="solid"/>
              <a:miter lim="400000"/>
            </a:ln>
          </a:insideH>
          <a:insideV>
            <a:ln w="3175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3175" cap="flat">
              <a:solidFill>
                <a:srgbClr val="606060"/>
              </a:solidFill>
              <a:prstDash val="solid"/>
              <a:miter lim="400000"/>
            </a:ln>
          </a:left>
          <a:right>
            <a:ln w="3175" cap="flat">
              <a:solidFill>
                <a:srgbClr val="606060"/>
              </a:solidFill>
              <a:prstDash val="solid"/>
              <a:miter lim="400000"/>
            </a:ln>
          </a:right>
          <a:top>
            <a:ln w="3175" cap="flat">
              <a:solidFill>
                <a:srgbClr val="606060"/>
              </a:solidFill>
              <a:prstDash val="solid"/>
              <a:miter lim="400000"/>
            </a:ln>
          </a:top>
          <a:bottom>
            <a:ln w="3175" cap="flat">
              <a:solidFill>
                <a:srgbClr val="606060"/>
              </a:solidFill>
              <a:prstDash val="solid"/>
              <a:miter lim="400000"/>
            </a:ln>
          </a:bottom>
          <a:insideH>
            <a:ln w="3175" cap="flat">
              <a:solidFill>
                <a:srgbClr val="606060"/>
              </a:solidFill>
              <a:prstDash val="solid"/>
              <a:miter lim="400000"/>
            </a:ln>
          </a:insideH>
          <a:insideV>
            <a:ln w="3175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3175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3175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3175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3175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3175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3175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4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3175" cap="flat">
              <a:solidFill>
                <a:srgbClr val="5D5D5D"/>
              </a:solidFill>
              <a:prstDash val="solid"/>
              <a:miter lim="400000"/>
            </a:ln>
          </a:left>
          <a:right>
            <a:ln w="3175" cap="flat">
              <a:solidFill>
                <a:srgbClr val="5D5D5D"/>
              </a:solidFill>
              <a:prstDash val="solid"/>
              <a:miter lim="400000"/>
            </a:ln>
          </a:right>
          <a:top>
            <a:ln w="3175" cap="flat">
              <a:solidFill>
                <a:srgbClr val="5D5D5D"/>
              </a:solidFill>
              <a:prstDash val="solid"/>
              <a:miter lim="400000"/>
            </a:ln>
          </a:top>
          <a:bottom>
            <a:ln w="3175" cap="flat">
              <a:solidFill>
                <a:srgbClr val="5D5D5D"/>
              </a:solidFill>
              <a:prstDash val="solid"/>
              <a:miter lim="400000"/>
            </a:ln>
          </a:bottom>
          <a:insideH>
            <a:ln w="3175" cap="flat">
              <a:solidFill>
                <a:srgbClr val="5D5D5D"/>
              </a:solidFill>
              <a:prstDash val="solid"/>
              <a:miter lim="400000"/>
            </a:ln>
          </a:insideH>
          <a:insideV>
            <a:ln w="3175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3175" cap="flat">
              <a:solidFill>
                <a:srgbClr val="5D5D5D"/>
              </a:solidFill>
              <a:prstDash val="solid"/>
              <a:miter lim="400000"/>
            </a:ln>
          </a:left>
          <a:right>
            <a:ln w="3175" cap="flat">
              <a:solidFill>
                <a:srgbClr val="5D5D5D"/>
              </a:solidFill>
              <a:prstDash val="solid"/>
              <a:miter lim="400000"/>
            </a:ln>
          </a:right>
          <a:top>
            <a:ln w="3175" cap="flat">
              <a:solidFill>
                <a:srgbClr val="5D5D5D"/>
              </a:solidFill>
              <a:prstDash val="solid"/>
              <a:miter lim="400000"/>
            </a:ln>
          </a:top>
          <a:bottom>
            <a:ln w="3175" cap="flat">
              <a:solidFill>
                <a:srgbClr val="5D5D5D"/>
              </a:solidFill>
              <a:prstDash val="solid"/>
              <a:miter lim="400000"/>
            </a:ln>
          </a:bottom>
          <a:insideH>
            <a:ln w="3175" cap="flat">
              <a:solidFill>
                <a:srgbClr val="5D5D5D"/>
              </a:solidFill>
              <a:prstDash val="solid"/>
              <a:miter lim="400000"/>
            </a:ln>
          </a:insideH>
          <a:insideV>
            <a:ln w="3175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3175" cap="flat">
              <a:solidFill>
                <a:srgbClr val="5D5D5D"/>
              </a:solidFill>
              <a:prstDash val="solid"/>
              <a:miter lim="400000"/>
            </a:ln>
          </a:left>
          <a:right>
            <a:ln w="3175" cap="flat">
              <a:solidFill>
                <a:srgbClr val="5D5D5D"/>
              </a:solidFill>
              <a:prstDash val="solid"/>
              <a:miter lim="400000"/>
            </a:ln>
          </a:right>
          <a:top>
            <a:ln w="3175" cap="flat">
              <a:solidFill>
                <a:srgbClr val="5D5D5D"/>
              </a:solidFill>
              <a:prstDash val="solid"/>
              <a:miter lim="400000"/>
            </a:ln>
          </a:top>
          <a:bottom>
            <a:ln w="3175" cap="flat">
              <a:solidFill>
                <a:srgbClr val="5D5D5D"/>
              </a:solidFill>
              <a:prstDash val="solid"/>
              <a:miter lim="400000"/>
            </a:ln>
          </a:bottom>
          <a:insideH>
            <a:ln w="3175" cap="flat">
              <a:solidFill>
                <a:srgbClr val="5D5D5D"/>
              </a:solidFill>
              <a:prstDash val="solid"/>
              <a:miter lim="400000"/>
            </a:ln>
          </a:insideH>
          <a:insideV>
            <a:ln w="3175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3175" cap="flat">
              <a:solidFill>
                <a:srgbClr val="000000"/>
              </a:solidFill>
              <a:prstDash val="solid"/>
              <a:miter lim="400000"/>
            </a:ln>
          </a:left>
          <a:right>
            <a:ln w="3175" cap="flat">
              <a:solidFill>
                <a:srgbClr val="000000"/>
              </a:solidFill>
              <a:prstDash val="solid"/>
              <a:miter lim="400000"/>
            </a:ln>
          </a:right>
          <a:top>
            <a:ln w="3175" cap="flat">
              <a:solidFill>
                <a:srgbClr val="000000"/>
              </a:solidFill>
              <a:prstDash val="solid"/>
              <a:miter lim="400000"/>
            </a:ln>
          </a:top>
          <a:bottom>
            <a:ln w="3175" cap="flat">
              <a:solidFill>
                <a:srgbClr val="000000"/>
              </a:solidFill>
              <a:prstDash val="solid"/>
              <a:miter lim="400000"/>
            </a:ln>
          </a:bottom>
          <a:insideH>
            <a:ln w="3175" cap="flat">
              <a:solidFill>
                <a:srgbClr val="000000"/>
              </a:solidFill>
              <a:prstDash val="solid"/>
              <a:miter lim="400000"/>
            </a:ln>
          </a:insideH>
          <a:insideV>
            <a:ln w="3175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3175" cap="flat">
              <a:solidFill>
                <a:srgbClr val="000000"/>
              </a:solidFill>
              <a:prstDash val="solid"/>
              <a:miter lim="400000"/>
            </a:ln>
          </a:left>
          <a:right>
            <a:ln w="3175" cap="flat">
              <a:solidFill>
                <a:srgbClr val="000000"/>
              </a:solidFill>
              <a:prstDash val="solid"/>
              <a:miter lim="400000"/>
            </a:ln>
          </a:right>
          <a:top>
            <a:ln w="3175" cap="flat">
              <a:solidFill>
                <a:srgbClr val="000000"/>
              </a:solidFill>
              <a:prstDash val="solid"/>
              <a:miter lim="400000"/>
            </a:ln>
          </a:top>
          <a:bottom>
            <a:ln w="3175" cap="flat">
              <a:solidFill>
                <a:srgbClr val="000000"/>
              </a:solidFill>
              <a:prstDash val="solid"/>
              <a:miter lim="400000"/>
            </a:ln>
          </a:bottom>
          <a:insideH>
            <a:ln w="3175" cap="flat">
              <a:solidFill>
                <a:srgbClr val="000000"/>
              </a:solidFill>
              <a:prstDash val="solid"/>
              <a:miter lim="400000"/>
            </a:ln>
          </a:insideH>
          <a:insideV>
            <a:ln w="3175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3175" cap="flat">
              <a:solidFill>
                <a:srgbClr val="000000"/>
              </a:solidFill>
              <a:prstDash val="solid"/>
              <a:miter lim="400000"/>
            </a:ln>
          </a:left>
          <a:right>
            <a:ln w="3175" cap="flat">
              <a:solidFill>
                <a:srgbClr val="000000"/>
              </a:solidFill>
              <a:prstDash val="solid"/>
              <a:miter lim="400000"/>
            </a:ln>
          </a:right>
          <a:top>
            <a:ln w="3175" cap="flat">
              <a:solidFill>
                <a:srgbClr val="000000"/>
              </a:solidFill>
              <a:prstDash val="solid"/>
              <a:miter lim="400000"/>
            </a:ln>
          </a:top>
          <a:bottom>
            <a:ln w="3175" cap="flat">
              <a:solidFill>
                <a:srgbClr val="000000"/>
              </a:solidFill>
              <a:prstDash val="solid"/>
              <a:miter lim="400000"/>
            </a:ln>
          </a:bottom>
          <a:insideH>
            <a:ln w="3175" cap="flat">
              <a:solidFill>
                <a:srgbClr val="000000"/>
              </a:solidFill>
              <a:prstDash val="solid"/>
              <a:miter lim="400000"/>
            </a:ln>
          </a:insideH>
          <a:insideV>
            <a:ln w="3175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3175" cap="flat">
              <a:solidFill>
                <a:srgbClr val="000000"/>
              </a:solidFill>
              <a:prstDash val="solid"/>
              <a:miter lim="400000"/>
            </a:ln>
          </a:left>
          <a:right>
            <a:ln w="3175" cap="flat">
              <a:solidFill>
                <a:srgbClr val="000000"/>
              </a:solidFill>
              <a:prstDash val="solid"/>
              <a:miter lim="400000"/>
            </a:ln>
          </a:right>
          <a:top>
            <a:ln w="3175" cap="flat">
              <a:solidFill>
                <a:srgbClr val="000000"/>
              </a:solidFill>
              <a:prstDash val="solid"/>
              <a:miter lim="400000"/>
            </a:ln>
          </a:top>
          <a:bottom>
            <a:ln w="3175" cap="flat">
              <a:solidFill>
                <a:srgbClr val="000000"/>
              </a:solidFill>
              <a:prstDash val="solid"/>
              <a:miter lim="400000"/>
            </a:ln>
          </a:bottom>
          <a:insideH>
            <a:ln w="3175" cap="flat">
              <a:solidFill>
                <a:srgbClr val="000000"/>
              </a:solidFill>
              <a:prstDash val="solid"/>
              <a:miter lim="400000"/>
            </a:ln>
          </a:insideH>
          <a:insideV>
            <a:ln w="3175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3175" cap="flat">
              <a:solidFill>
                <a:srgbClr val="FFFFFF"/>
              </a:solidFill>
              <a:prstDash val="solid"/>
              <a:miter lim="400000"/>
            </a:ln>
          </a:left>
          <a:right>
            <a:ln w="3175" cap="flat">
              <a:solidFill>
                <a:srgbClr val="FFFFFF"/>
              </a:solidFill>
              <a:prstDash val="solid"/>
              <a:miter lim="400000"/>
            </a:ln>
          </a:right>
          <a:top>
            <a:ln w="3175" cap="flat">
              <a:solidFill>
                <a:srgbClr val="FFFFFF"/>
              </a:solidFill>
              <a:prstDash val="solid"/>
              <a:miter lim="400000"/>
            </a:ln>
          </a:top>
          <a:bottom>
            <a:ln w="3175" cap="flat">
              <a:solidFill>
                <a:srgbClr val="FFFFFF"/>
              </a:solidFill>
              <a:prstDash val="solid"/>
              <a:miter lim="400000"/>
            </a:ln>
          </a:bottom>
          <a:insideH>
            <a:ln w="3175" cap="flat">
              <a:solidFill>
                <a:srgbClr val="FFFFFF"/>
              </a:solidFill>
              <a:prstDash val="solid"/>
              <a:miter lim="400000"/>
            </a:ln>
          </a:insideH>
          <a:insideV>
            <a:ln w="3175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3175" cap="flat">
              <a:solidFill>
                <a:srgbClr val="FFFFFF"/>
              </a:solidFill>
              <a:prstDash val="solid"/>
              <a:miter lim="400000"/>
            </a:ln>
          </a:left>
          <a:right>
            <a:ln w="3175" cap="flat">
              <a:solidFill>
                <a:srgbClr val="FFFFFF"/>
              </a:solidFill>
              <a:prstDash val="solid"/>
              <a:miter lim="400000"/>
            </a:ln>
          </a:right>
          <a:top>
            <a:ln w="3175" cap="flat">
              <a:solidFill>
                <a:srgbClr val="FFFFFF"/>
              </a:solidFill>
              <a:prstDash val="solid"/>
              <a:miter lim="400000"/>
            </a:ln>
          </a:top>
          <a:bottom>
            <a:ln w="3175" cap="flat">
              <a:solidFill>
                <a:srgbClr val="FFFFFF"/>
              </a:solidFill>
              <a:prstDash val="solid"/>
              <a:miter lim="400000"/>
            </a:ln>
          </a:bottom>
          <a:insideH>
            <a:ln w="3175" cap="flat">
              <a:solidFill>
                <a:srgbClr val="FFFFFF"/>
              </a:solidFill>
              <a:prstDash val="solid"/>
              <a:miter lim="400000"/>
            </a:ln>
          </a:insideH>
          <a:insideV>
            <a:ln w="3175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3175" cap="flat">
              <a:solidFill>
                <a:srgbClr val="FFFFFF"/>
              </a:solidFill>
              <a:prstDash val="solid"/>
              <a:miter lim="400000"/>
            </a:ln>
          </a:left>
          <a:right>
            <a:ln w="3175" cap="flat">
              <a:solidFill>
                <a:srgbClr val="FFFFFF"/>
              </a:solidFill>
              <a:prstDash val="solid"/>
              <a:miter lim="400000"/>
            </a:ln>
          </a:right>
          <a:top>
            <a:ln w="3175" cap="flat">
              <a:solidFill>
                <a:srgbClr val="FFFFFF"/>
              </a:solidFill>
              <a:prstDash val="solid"/>
              <a:miter lim="400000"/>
            </a:ln>
          </a:top>
          <a:bottom>
            <a:ln w="3175" cap="flat">
              <a:solidFill>
                <a:srgbClr val="FFFFFF"/>
              </a:solidFill>
              <a:prstDash val="solid"/>
              <a:miter lim="400000"/>
            </a:ln>
          </a:bottom>
          <a:insideH>
            <a:ln w="3175" cap="flat">
              <a:solidFill>
                <a:srgbClr val="FFFFFF"/>
              </a:solidFill>
              <a:prstDash val="solid"/>
              <a:miter lim="400000"/>
            </a:ln>
          </a:insideH>
          <a:insideV>
            <a:ln w="3175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3175" cap="flat">
              <a:solidFill>
                <a:srgbClr val="FFFFFF"/>
              </a:solidFill>
              <a:prstDash val="solid"/>
              <a:miter lim="400000"/>
            </a:ln>
          </a:left>
          <a:right>
            <a:ln w="3175" cap="flat">
              <a:solidFill>
                <a:srgbClr val="FFFFFF"/>
              </a:solidFill>
              <a:prstDash val="solid"/>
              <a:miter lim="400000"/>
            </a:ln>
          </a:right>
          <a:top>
            <a:ln w="3175" cap="flat">
              <a:solidFill>
                <a:srgbClr val="FFFFFF"/>
              </a:solidFill>
              <a:prstDash val="solid"/>
              <a:miter lim="400000"/>
            </a:ln>
          </a:top>
          <a:bottom>
            <a:ln w="3175" cap="flat">
              <a:solidFill>
                <a:srgbClr val="FFFFFF"/>
              </a:solidFill>
              <a:prstDash val="solid"/>
              <a:miter lim="400000"/>
            </a:ln>
          </a:bottom>
          <a:insideH>
            <a:ln w="3175" cap="flat">
              <a:solidFill>
                <a:srgbClr val="FFFFFF"/>
              </a:solidFill>
              <a:prstDash val="solid"/>
              <a:miter lim="400000"/>
            </a:ln>
          </a:insideH>
          <a:insideV>
            <a:ln w="3175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3175" cap="flat">
              <a:solidFill>
                <a:srgbClr val="000000"/>
              </a:solidFill>
              <a:prstDash val="solid"/>
              <a:miter lim="400000"/>
            </a:ln>
          </a:right>
          <a:top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3175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3175" cap="flat">
              <a:solidFill>
                <a:srgbClr val="000000"/>
              </a:solidFill>
              <a:prstDash val="solid"/>
              <a:miter lim="400000"/>
            </a:ln>
          </a:bottom>
          <a:insideH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591"/>
  </p:normalViewPr>
  <p:slideViewPr>
    <p:cSldViewPr snapToGrid="0" snapToObjects="1">
      <p:cViewPr varScale="1">
        <p:scale>
          <a:sx n="34" d="100"/>
          <a:sy n="34" d="100"/>
        </p:scale>
        <p:origin x="83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viewProps" Target="viewProps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notesMaster" Target="notesMasters/notesMaster1.xml"/><Relationship Id="rId9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ableStyles" Target="tableStyle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n-US"/>
  <c:roundedCorners val="0"/>
  <c:style val="18"/>
  <c:chart>
    <c:autoTitleDeleted val="1"/>
    <c:plotArea>
      <c:layout>
        <c:manualLayout>
          <c:layoutTarget val="inner"/>
          <c:xMode val="edge"/>
          <c:yMode val="edge"/>
          <c:x val="5.0000000000000001E-3"/>
          <c:y val="5.0000000000000001E-3"/>
          <c:w val="0.99"/>
          <c:h val="0.98750000000000004"/>
        </c:manualLayout>
      </c:layout>
      <c:pieChart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Region 1</c:v>
                </c:pt>
              </c:strCache>
            </c:strRef>
          </c:tx>
          <c:spPr>
            <a:solidFill>
              <a:srgbClr val="0E436E"/>
            </a:solidFill>
            <a:ln w="12700" cap="flat">
              <a:noFill/>
              <a:miter lim="400000"/>
            </a:ln>
            <a:effectLst/>
          </c:spPr>
          <c:explosion val="1"/>
          <c:dPt>
            <c:idx val="0"/>
            <c:bubble3D val="0"/>
            <c:spPr>
              <a:solidFill>
                <a:schemeClr val="accent3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1-D5DB-4F01-9559-76BBBE6D5E82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3-D5DB-4F01-9559-76BBBE6D5E82}"/>
              </c:ext>
            </c:extLst>
          </c:dPt>
          <c:dPt>
            <c:idx val="2"/>
            <c:bubble3D val="0"/>
            <c:spPr>
              <a:solidFill>
                <a:schemeClr val="accent2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5-D5DB-4F01-9559-76BBBE6D5E82}"/>
              </c:ext>
            </c:extLst>
          </c:dPt>
          <c:dPt>
            <c:idx val="3"/>
            <c:bubble3D val="0"/>
            <c:spPr>
              <a:solidFill>
                <a:schemeClr val="accent1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7-D5DB-4F01-9559-76BBBE6D5E82}"/>
              </c:ext>
            </c:extLst>
          </c:dPt>
          <c:dPt>
            <c:idx val="4"/>
            <c:bubble3D val="0"/>
            <c:spPr>
              <a:solidFill>
                <a:srgbClr val="525860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9-D5DB-4F01-9559-76BBBE6D5E82}"/>
              </c:ext>
            </c:extLst>
          </c:dPt>
          <c:dPt>
            <c:idx val="5"/>
            <c:bubble3D val="0"/>
            <c:spPr>
              <a:solidFill>
                <a:srgbClr val="282828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B-D5DB-4F01-9559-76BBBE6D5E82}"/>
              </c:ext>
            </c:extLst>
          </c:dPt>
          <c:cat>
            <c:strRef>
              <c:f>Sheet1!$B$1:$G$1</c:f>
              <c:strCache>
                <c:ptCount val="6"/>
                <c:pt idx="0">
                  <c:v>April</c:v>
                </c:pt>
                <c:pt idx="1">
                  <c:v>May</c:v>
                </c:pt>
                <c:pt idx="2">
                  <c:v>June</c:v>
                </c:pt>
                <c:pt idx="3">
                  <c:v>July</c:v>
                </c:pt>
                <c:pt idx="4">
                  <c:v>August</c:v>
                </c:pt>
                <c:pt idx="5">
                  <c:v>September</c:v>
                </c:pt>
              </c:strCache>
            </c:strRef>
          </c:cat>
          <c:val>
            <c:numRef>
              <c:f>Sheet1!$B$2:$G$2</c:f>
              <c:numCache>
                <c:formatCode>General</c:formatCode>
                <c:ptCount val="6"/>
                <c:pt idx="0">
                  <c:v>91</c:v>
                </c:pt>
                <c:pt idx="1">
                  <c:v>76</c:v>
                </c:pt>
                <c:pt idx="2">
                  <c:v>28</c:v>
                </c:pt>
                <c:pt idx="3">
                  <c:v>26</c:v>
                </c:pt>
                <c:pt idx="4">
                  <c:v>21</c:v>
                </c:pt>
                <c:pt idx="5">
                  <c:v>18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D5DB-4F01-9559-76BBBE6D5E8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n-US"/>
  <c:roundedCorners val="0"/>
  <c:style val="18"/>
  <c:chart>
    <c:autoTitleDeleted val="1"/>
    <c:plotArea>
      <c:layout>
        <c:manualLayout>
          <c:layoutTarget val="inner"/>
          <c:xMode val="edge"/>
          <c:yMode val="edge"/>
          <c:x val="5.0000000000000001E-3"/>
          <c:y val="5.0000000000000001E-3"/>
          <c:w val="0.99"/>
          <c:h val="0.98750000000000004"/>
        </c:manualLayout>
      </c:layout>
      <c:pieChart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Region 1</c:v>
                </c:pt>
              </c:strCache>
            </c:strRef>
          </c:tx>
          <c:spPr>
            <a:solidFill>
              <a:srgbClr val="0E436E"/>
            </a:solidFill>
            <a:ln w="12700" cap="flat">
              <a:noFill/>
              <a:miter lim="400000"/>
            </a:ln>
            <a:effectLst/>
          </c:spPr>
          <c:dPt>
            <c:idx val="0"/>
            <c:bubble3D val="0"/>
            <c:spPr>
              <a:solidFill>
                <a:schemeClr val="accent3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1-3B68-4E66-ADFF-1043A79AC7FD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3-3B68-4E66-ADFF-1043A79AC7FD}"/>
              </c:ext>
            </c:extLst>
          </c:dPt>
          <c:dPt>
            <c:idx val="2"/>
            <c:bubble3D val="0"/>
            <c:spPr>
              <a:solidFill>
                <a:schemeClr val="accent2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5-3B68-4E66-ADFF-1043A79AC7FD}"/>
              </c:ext>
            </c:extLst>
          </c:dPt>
          <c:dPt>
            <c:idx val="3"/>
            <c:bubble3D val="0"/>
            <c:spPr>
              <a:solidFill>
                <a:schemeClr val="accent1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7-3B68-4E66-ADFF-1043A79AC7FD}"/>
              </c:ext>
            </c:extLst>
          </c:dPt>
          <c:dPt>
            <c:idx val="4"/>
            <c:bubble3D val="0"/>
            <c:spPr>
              <a:solidFill>
                <a:srgbClr val="525860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9-3B68-4E66-ADFF-1043A79AC7FD}"/>
              </c:ext>
            </c:extLst>
          </c:dPt>
          <c:dPt>
            <c:idx val="5"/>
            <c:bubble3D val="0"/>
            <c:spPr>
              <a:solidFill>
                <a:srgbClr val="282828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B-3B68-4E66-ADFF-1043A79AC7FD}"/>
              </c:ext>
            </c:extLst>
          </c:dPt>
          <c:cat>
            <c:strRef>
              <c:f>Sheet1!$B$1:$G$1</c:f>
              <c:strCache>
                <c:ptCount val="6"/>
                <c:pt idx="0">
                  <c:v>April</c:v>
                </c:pt>
                <c:pt idx="1">
                  <c:v>May</c:v>
                </c:pt>
                <c:pt idx="2">
                  <c:v>June</c:v>
                </c:pt>
                <c:pt idx="3">
                  <c:v>July</c:v>
                </c:pt>
                <c:pt idx="4">
                  <c:v>August</c:v>
                </c:pt>
                <c:pt idx="5">
                  <c:v>September</c:v>
                </c:pt>
              </c:strCache>
            </c:strRef>
          </c:cat>
          <c:val>
            <c:numRef>
              <c:f>Sheet1!$B$2:$G$2</c:f>
              <c:numCache>
                <c:formatCode>General</c:formatCode>
                <c:ptCount val="6"/>
                <c:pt idx="0">
                  <c:v>91</c:v>
                </c:pt>
                <c:pt idx="1">
                  <c:v>76</c:v>
                </c:pt>
                <c:pt idx="2">
                  <c:v>28</c:v>
                </c:pt>
                <c:pt idx="3">
                  <c:v>26</c:v>
                </c:pt>
                <c:pt idx="4">
                  <c:v>21</c:v>
                </c:pt>
                <c:pt idx="5">
                  <c:v>18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3B68-4E66-ADFF-1043A79AC7F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n-US"/>
  <c:roundedCorners val="0"/>
  <c:style val="18"/>
  <c:chart>
    <c:autoTitleDeleted val="1"/>
    <c:plotArea>
      <c:layout>
        <c:manualLayout>
          <c:layoutTarget val="inner"/>
          <c:xMode val="edge"/>
          <c:yMode val="edge"/>
          <c:x val="5.0000000000000001E-3"/>
          <c:y val="5.0000000000000001E-3"/>
          <c:w val="0.99"/>
          <c:h val="0.98750000000000004"/>
        </c:manualLayout>
      </c:layout>
      <c:pieChart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Region 1</c:v>
                </c:pt>
              </c:strCache>
            </c:strRef>
          </c:tx>
          <c:spPr>
            <a:solidFill>
              <a:srgbClr val="0E436E"/>
            </a:solidFill>
            <a:ln w="12700" cap="flat">
              <a:noFill/>
              <a:miter lim="400000"/>
            </a:ln>
            <a:effectLst/>
          </c:spPr>
          <c:explosion val="1"/>
          <c:dPt>
            <c:idx val="0"/>
            <c:bubble3D val="0"/>
            <c:spPr>
              <a:solidFill>
                <a:schemeClr val="accent3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1-CC54-4E28-B894-F966AE3F77E2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3-CC54-4E28-B894-F966AE3F77E2}"/>
              </c:ext>
            </c:extLst>
          </c:dPt>
          <c:dPt>
            <c:idx val="2"/>
            <c:bubble3D val="0"/>
            <c:spPr>
              <a:solidFill>
                <a:schemeClr val="accent2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5-CC54-4E28-B894-F966AE3F77E2}"/>
              </c:ext>
            </c:extLst>
          </c:dPt>
          <c:dPt>
            <c:idx val="3"/>
            <c:bubble3D val="0"/>
            <c:spPr>
              <a:solidFill>
                <a:schemeClr val="accent1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7-CC54-4E28-B894-F966AE3F77E2}"/>
              </c:ext>
            </c:extLst>
          </c:dPt>
          <c:dPt>
            <c:idx val="4"/>
            <c:bubble3D val="0"/>
            <c:spPr>
              <a:solidFill>
                <a:srgbClr val="525860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9-CC54-4E28-B894-F966AE3F77E2}"/>
              </c:ext>
            </c:extLst>
          </c:dPt>
          <c:dPt>
            <c:idx val="5"/>
            <c:bubble3D val="0"/>
            <c:spPr>
              <a:solidFill>
                <a:srgbClr val="282828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B-CC54-4E28-B894-F966AE3F77E2}"/>
              </c:ext>
            </c:extLst>
          </c:dPt>
          <c:cat>
            <c:strRef>
              <c:f>Sheet1!$B$1:$G$1</c:f>
              <c:strCache>
                <c:ptCount val="6"/>
                <c:pt idx="0">
                  <c:v>April</c:v>
                </c:pt>
                <c:pt idx="1">
                  <c:v>May</c:v>
                </c:pt>
                <c:pt idx="2">
                  <c:v>June</c:v>
                </c:pt>
                <c:pt idx="3">
                  <c:v>July</c:v>
                </c:pt>
                <c:pt idx="4">
                  <c:v>August</c:v>
                </c:pt>
                <c:pt idx="5">
                  <c:v>September</c:v>
                </c:pt>
              </c:strCache>
            </c:strRef>
          </c:cat>
          <c:val>
            <c:numRef>
              <c:f>Sheet1!$B$2:$G$2</c:f>
              <c:numCache>
                <c:formatCode>General</c:formatCode>
                <c:ptCount val="6"/>
                <c:pt idx="0">
                  <c:v>91</c:v>
                </c:pt>
                <c:pt idx="1">
                  <c:v>76</c:v>
                </c:pt>
                <c:pt idx="2">
                  <c:v>28</c:v>
                </c:pt>
                <c:pt idx="3">
                  <c:v>26</c:v>
                </c:pt>
                <c:pt idx="4">
                  <c:v>21</c:v>
                </c:pt>
                <c:pt idx="5">
                  <c:v>18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CC54-4E28-B894-F966AE3F77E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000000000000001E-3"/>
          <c:y val="5.0000000000000001E-3"/>
          <c:w val="0.99"/>
          <c:h val="0.98750000000000004"/>
        </c:manualLayout>
      </c:layout>
      <c:pieChart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Region 1</c:v>
                </c:pt>
              </c:strCache>
            </c:strRef>
          </c:tx>
          <c:spPr>
            <a:solidFill>
              <a:srgbClr val="0E436E"/>
            </a:solidFill>
            <a:ln w="12700" cap="flat">
              <a:noFill/>
              <a:miter lim="400000"/>
            </a:ln>
            <a:effectLst/>
          </c:spPr>
          <c:explosion val="1"/>
          <c:dPt>
            <c:idx val="0"/>
            <c:bubble3D val="0"/>
            <c:spPr>
              <a:solidFill>
                <a:schemeClr val="accent3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1-78C8-4B3C-BC4B-DF0FAD3E3104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3-78C8-4B3C-BC4B-DF0FAD3E3104}"/>
              </c:ext>
            </c:extLst>
          </c:dPt>
          <c:dPt>
            <c:idx val="2"/>
            <c:bubble3D val="0"/>
            <c:spPr>
              <a:solidFill>
                <a:schemeClr val="accent2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5-78C8-4B3C-BC4B-DF0FAD3E3104}"/>
              </c:ext>
            </c:extLst>
          </c:dPt>
          <c:dPt>
            <c:idx val="3"/>
            <c:bubble3D val="0"/>
            <c:spPr>
              <a:solidFill>
                <a:schemeClr val="accent1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7-78C8-4B3C-BC4B-DF0FAD3E3104}"/>
              </c:ext>
            </c:extLst>
          </c:dPt>
          <c:dPt>
            <c:idx val="4"/>
            <c:bubble3D val="0"/>
            <c:spPr>
              <a:solidFill>
                <a:srgbClr val="525860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9-78C8-4B3C-BC4B-DF0FAD3E3104}"/>
              </c:ext>
            </c:extLst>
          </c:dPt>
          <c:dPt>
            <c:idx val="5"/>
            <c:bubble3D val="0"/>
            <c:spPr>
              <a:solidFill>
                <a:srgbClr val="282828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B-78C8-4B3C-BC4B-DF0FAD3E3104}"/>
              </c:ext>
            </c:extLst>
          </c:dPt>
          <c:cat>
            <c:strRef>
              <c:f>Sheet1!$B$1:$G$1</c:f>
              <c:strCache>
                <c:ptCount val="6"/>
                <c:pt idx="0">
                  <c:v>April</c:v>
                </c:pt>
                <c:pt idx="1">
                  <c:v>May</c:v>
                </c:pt>
                <c:pt idx="2">
                  <c:v>June</c:v>
                </c:pt>
                <c:pt idx="3">
                  <c:v>July</c:v>
                </c:pt>
                <c:pt idx="4">
                  <c:v>August</c:v>
                </c:pt>
                <c:pt idx="5">
                  <c:v>September</c:v>
                </c:pt>
              </c:strCache>
            </c:strRef>
          </c:cat>
          <c:val>
            <c:numRef>
              <c:f>Sheet1!$B$2:$G$2</c:f>
              <c:numCache>
                <c:formatCode>General</c:formatCode>
                <c:ptCount val="6"/>
                <c:pt idx="0">
                  <c:v>91</c:v>
                </c:pt>
                <c:pt idx="1">
                  <c:v>76</c:v>
                </c:pt>
                <c:pt idx="2">
                  <c:v>28</c:v>
                </c:pt>
                <c:pt idx="3">
                  <c:v>26</c:v>
                </c:pt>
                <c:pt idx="4">
                  <c:v>21</c:v>
                </c:pt>
                <c:pt idx="5">
                  <c:v>18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78C8-4B3C-BC4B-DF0FAD3E310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965C04D-A4F5-453D-9FA4-ADDF3C36FBA4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8D42948A-CD0A-453E-9A6A-5FDBE3E491BA}">
      <dgm:prSet phldrT="[Text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rgbClr val="182028"/>
              </a:solidFill>
            </a:rPr>
            <a:t>Login</a:t>
          </a:r>
        </a:p>
      </dgm:t>
    </dgm:pt>
    <dgm:pt modelId="{FB447480-94B2-4877-83B1-657A62809069}" type="parTrans" cxnId="{9A600572-E580-47C4-A993-BC27FEF07BF7}">
      <dgm:prSet/>
      <dgm:spPr/>
      <dgm:t>
        <a:bodyPr/>
        <a:lstStyle/>
        <a:p>
          <a:endParaRPr lang="en-US"/>
        </a:p>
      </dgm:t>
    </dgm:pt>
    <dgm:pt modelId="{F3B21984-577D-4128-845B-D42467CD283B}" type="sibTrans" cxnId="{9A600572-E580-47C4-A993-BC27FEF07BF7}">
      <dgm:prSet/>
      <dgm:spPr/>
      <dgm:t>
        <a:bodyPr/>
        <a:lstStyle/>
        <a:p>
          <a:endParaRPr lang="en-US"/>
        </a:p>
      </dgm:t>
    </dgm:pt>
    <dgm:pt modelId="{182BF6ED-7592-4D46-A052-DC16F24F0921}">
      <dgm:prSet phldrT="[Text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rgbClr val="182028"/>
              </a:solidFill>
            </a:rPr>
            <a:t>Data Management </a:t>
          </a:r>
        </a:p>
      </dgm:t>
    </dgm:pt>
    <dgm:pt modelId="{23672EC1-9942-4D09-98F2-68A4AB16A5B5}" type="parTrans" cxnId="{B22EBBD8-9A47-4F92-81A6-9277603BC209}">
      <dgm:prSet/>
      <dgm:spPr/>
      <dgm:t>
        <a:bodyPr/>
        <a:lstStyle/>
        <a:p>
          <a:endParaRPr lang="en-US"/>
        </a:p>
      </dgm:t>
    </dgm:pt>
    <dgm:pt modelId="{161242CD-E749-4609-BEBE-7165D89FFAE8}" type="sibTrans" cxnId="{B22EBBD8-9A47-4F92-81A6-9277603BC209}">
      <dgm:prSet/>
      <dgm:spPr/>
      <dgm:t>
        <a:bodyPr/>
        <a:lstStyle/>
        <a:p>
          <a:endParaRPr lang="en-US"/>
        </a:p>
      </dgm:t>
    </dgm:pt>
    <dgm:pt modelId="{EEA411D0-37E3-4B02-91EA-8B7CE5B1F9A0}">
      <dgm:prSet phldrT="[Text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rgbClr val="182028"/>
              </a:solidFill>
            </a:rPr>
            <a:t>Reports -KPI</a:t>
          </a:r>
        </a:p>
      </dgm:t>
    </dgm:pt>
    <dgm:pt modelId="{6C9733A3-B2E0-4248-A145-97F78840053C}" type="parTrans" cxnId="{88127D92-B0F0-4CF5-8F27-27F4C036519B}">
      <dgm:prSet/>
      <dgm:spPr/>
      <dgm:t>
        <a:bodyPr/>
        <a:lstStyle/>
        <a:p>
          <a:endParaRPr lang="en-US"/>
        </a:p>
      </dgm:t>
    </dgm:pt>
    <dgm:pt modelId="{C7ECC96B-9CD0-4842-80E3-B3C768863FCA}" type="sibTrans" cxnId="{88127D92-B0F0-4CF5-8F27-27F4C036519B}">
      <dgm:prSet/>
      <dgm:spPr/>
      <dgm:t>
        <a:bodyPr/>
        <a:lstStyle/>
        <a:p>
          <a:endParaRPr lang="en-US"/>
        </a:p>
      </dgm:t>
    </dgm:pt>
    <dgm:pt modelId="{2D271E56-C260-4B20-BB0E-A3717AB1D343}">
      <dgm:prSet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rgbClr val="182028"/>
              </a:solidFill>
            </a:rPr>
            <a:t>Reports - Ranking</a:t>
          </a:r>
        </a:p>
      </dgm:t>
    </dgm:pt>
    <dgm:pt modelId="{49DA29A6-638B-41D8-B729-13A1A0FAEC5E}" type="parTrans" cxnId="{2B2CD975-2DC3-4CAC-A4ED-96006BE36EB8}">
      <dgm:prSet/>
      <dgm:spPr/>
      <dgm:t>
        <a:bodyPr/>
        <a:lstStyle/>
        <a:p>
          <a:endParaRPr lang="en-US"/>
        </a:p>
      </dgm:t>
    </dgm:pt>
    <dgm:pt modelId="{09E63102-9B28-4A5D-8016-6322AD25664F}" type="sibTrans" cxnId="{2B2CD975-2DC3-4CAC-A4ED-96006BE36EB8}">
      <dgm:prSet/>
      <dgm:spPr/>
      <dgm:t>
        <a:bodyPr/>
        <a:lstStyle/>
        <a:p>
          <a:endParaRPr lang="en-US"/>
        </a:p>
      </dgm:t>
    </dgm:pt>
    <dgm:pt modelId="{E516D465-DD41-4BA7-B819-8243754E0A75}">
      <dgm:prSet phldrT="[Text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rgbClr val="182028"/>
              </a:solidFill>
            </a:rPr>
            <a:t>Gender and Age</a:t>
          </a:r>
        </a:p>
      </dgm:t>
    </dgm:pt>
    <dgm:pt modelId="{3D0EF982-64DB-4FC2-A4A6-218CDE78D6D3}" type="parTrans" cxnId="{87BDBE19-A093-47DD-A878-5D3812D45974}">
      <dgm:prSet/>
      <dgm:spPr/>
      <dgm:t>
        <a:bodyPr/>
        <a:lstStyle/>
        <a:p>
          <a:endParaRPr lang="en-US"/>
        </a:p>
      </dgm:t>
    </dgm:pt>
    <dgm:pt modelId="{E067614B-22B7-4079-9CDA-AA019CAA719E}" type="sibTrans" cxnId="{87BDBE19-A093-47DD-A878-5D3812D45974}">
      <dgm:prSet/>
      <dgm:spPr/>
      <dgm:t>
        <a:bodyPr/>
        <a:lstStyle/>
        <a:p>
          <a:endParaRPr lang="en-US"/>
        </a:p>
      </dgm:t>
    </dgm:pt>
    <dgm:pt modelId="{6C9CDB2F-66BB-4C8D-83A6-70FAEC8EB6CA}">
      <dgm:prSet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rgbClr val="182028"/>
              </a:solidFill>
            </a:rPr>
            <a:t>Screening</a:t>
          </a:r>
        </a:p>
      </dgm:t>
    </dgm:pt>
    <dgm:pt modelId="{9B2FEF95-61DD-4336-9408-9FF735BACCBB}" type="parTrans" cxnId="{82793792-B2CF-48AB-9F14-1DC90077971C}">
      <dgm:prSet/>
      <dgm:spPr/>
      <dgm:t>
        <a:bodyPr/>
        <a:lstStyle/>
        <a:p>
          <a:endParaRPr lang="en-US"/>
        </a:p>
      </dgm:t>
    </dgm:pt>
    <dgm:pt modelId="{5751A452-EA68-47DA-BC02-F15D51DB33B5}" type="sibTrans" cxnId="{82793792-B2CF-48AB-9F14-1DC90077971C}">
      <dgm:prSet/>
      <dgm:spPr/>
      <dgm:t>
        <a:bodyPr/>
        <a:lstStyle/>
        <a:p>
          <a:endParaRPr lang="en-US"/>
        </a:p>
      </dgm:t>
    </dgm:pt>
    <dgm:pt modelId="{CDF6D142-BE83-4F62-9E42-14E0777D3FC0}">
      <dgm:prSet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rgbClr val="182028"/>
              </a:solidFill>
            </a:rPr>
            <a:t>Dashboard</a:t>
          </a:r>
        </a:p>
      </dgm:t>
    </dgm:pt>
    <dgm:pt modelId="{08B636C8-305D-41F8-B8FA-57FD68383E95}" type="sibTrans" cxnId="{1311F06E-4379-4B42-B9A2-9C48EF657D9A}">
      <dgm:prSet/>
      <dgm:spPr/>
      <dgm:t>
        <a:bodyPr/>
        <a:lstStyle/>
        <a:p>
          <a:endParaRPr lang="en-US"/>
        </a:p>
      </dgm:t>
    </dgm:pt>
    <dgm:pt modelId="{53506ABF-050F-4AB9-B992-28F478AEFA94}" type="parTrans" cxnId="{1311F06E-4379-4B42-B9A2-9C48EF657D9A}">
      <dgm:prSet/>
      <dgm:spPr/>
      <dgm:t>
        <a:bodyPr/>
        <a:lstStyle/>
        <a:p>
          <a:endParaRPr lang="en-US"/>
        </a:p>
      </dgm:t>
    </dgm:pt>
    <dgm:pt modelId="{2E9838C5-C85A-4995-8073-AB38689F4A37}">
      <dgm:prSet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rgbClr val="182028"/>
              </a:solidFill>
            </a:rPr>
            <a:t>Email Recommended Screenings</a:t>
          </a:r>
        </a:p>
      </dgm:t>
    </dgm:pt>
    <dgm:pt modelId="{03C8B994-CE5B-42ED-B77F-F753540FB9F8}" type="parTrans" cxnId="{E35A4A70-5E17-4031-8DE0-A6FB6AE1692C}">
      <dgm:prSet/>
      <dgm:spPr/>
      <dgm:t>
        <a:bodyPr/>
        <a:lstStyle/>
        <a:p>
          <a:endParaRPr lang="en-US"/>
        </a:p>
      </dgm:t>
    </dgm:pt>
    <dgm:pt modelId="{CDA633D7-2298-46E4-98DE-05E042BEBC46}" type="sibTrans" cxnId="{E35A4A70-5E17-4031-8DE0-A6FB6AE1692C}">
      <dgm:prSet/>
      <dgm:spPr/>
      <dgm:t>
        <a:bodyPr/>
        <a:lstStyle/>
        <a:p>
          <a:endParaRPr lang="en-US"/>
        </a:p>
      </dgm:t>
    </dgm:pt>
    <dgm:pt modelId="{D3579440-0623-4C78-B73F-B886DBDA0CDC}" type="pres">
      <dgm:prSet presAssocID="{1965C04D-A4F5-453D-9FA4-ADDF3C36FBA4}" presName="Name0" presStyleCnt="0">
        <dgm:presLayoutVars>
          <dgm:dir/>
          <dgm:resizeHandles val="exact"/>
        </dgm:presLayoutVars>
      </dgm:prSet>
      <dgm:spPr/>
    </dgm:pt>
    <dgm:pt modelId="{B7051D66-04B2-421C-8633-43BD8A388B97}" type="pres">
      <dgm:prSet presAssocID="{8D42948A-CD0A-453E-9A6A-5FDBE3E491BA}" presName="node" presStyleLbl="node1" presStyleIdx="0" presStyleCnt="8">
        <dgm:presLayoutVars>
          <dgm:bulletEnabled val="1"/>
        </dgm:presLayoutVars>
      </dgm:prSet>
      <dgm:spPr/>
    </dgm:pt>
    <dgm:pt modelId="{F159C5F7-8339-48E5-BA10-262C89C5B0B3}" type="pres">
      <dgm:prSet presAssocID="{F3B21984-577D-4128-845B-D42467CD283B}" presName="sibTrans" presStyleLbl="sibTrans2D1" presStyleIdx="0" presStyleCnt="7"/>
      <dgm:spPr/>
    </dgm:pt>
    <dgm:pt modelId="{F8C6B370-5B34-45AB-8664-A9578459F5DF}" type="pres">
      <dgm:prSet presAssocID="{F3B21984-577D-4128-845B-D42467CD283B}" presName="connectorText" presStyleLbl="sibTrans2D1" presStyleIdx="0" presStyleCnt="7"/>
      <dgm:spPr/>
    </dgm:pt>
    <dgm:pt modelId="{BF8661B0-D6A6-4CF1-B55C-BD2B6C7B16C2}" type="pres">
      <dgm:prSet presAssocID="{182BF6ED-7592-4D46-A052-DC16F24F0921}" presName="node" presStyleLbl="node1" presStyleIdx="1" presStyleCnt="8">
        <dgm:presLayoutVars>
          <dgm:bulletEnabled val="1"/>
        </dgm:presLayoutVars>
      </dgm:prSet>
      <dgm:spPr/>
    </dgm:pt>
    <dgm:pt modelId="{D10A9FCF-8878-4DFC-9F10-3835AD0E1882}" type="pres">
      <dgm:prSet presAssocID="{161242CD-E749-4609-BEBE-7165D89FFAE8}" presName="sibTrans" presStyleLbl="sibTrans2D1" presStyleIdx="1" presStyleCnt="7"/>
      <dgm:spPr/>
    </dgm:pt>
    <dgm:pt modelId="{A4F6DE8B-5A1C-4011-8751-58952CF18F21}" type="pres">
      <dgm:prSet presAssocID="{161242CD-E749-4609-BEBE-7165D89FFAE8}" presName="connectorText" presStyleLbl="sibTrans2D1" presStyleIdx="1" presStyleCnt="7"/>
      <dgm:spPr/>
    </dgm:pt>
    <dgm:pt modelId="{79E955D4-0CA7-4E04-9FD7-C17DB2E90012}" type="pres">
      <dgm:prSet presAssocID="{CDF6D142-BE83-4F62-9E42-14E0777D3FC0}" presName="node" presStyleLbl="node1" presStyleIdx="2" presStyleCnt="8" custLinFactNeighborY="3449">
        <dgm:presLayoutVars>
          <dgm:bulletEnabled val="1"/>
        </dgm:presLayoutVars>
      </dgm:prSet>
      <dgm:spPr/>
    </dgm:pt>
    <dgm:pt modelId="{9B5527A8-EDA7-49B3-8DF3-075FD3B42AB4}" type="pres">
      <dgm:prSet presAssocID="{08B636C8-305D-41F8-B8FA-57FD68383E95}" presName="sibTrans" presStyleLbl="sibTrans2D1" presStyleIdx="2" presStyleCnt="7"/>
      <dgm:spPr/>
    </dgm:pt>
    <dgm:pt modelId="{722EE1BE-1C1B-4258-A1D9-F3D2518C0422}" type="pres">
      <dgm:prSet presAssocID="{08B636C8-305D-41F8-B8FA-57FD68383E95}" presName="connectorText" presStyleLbl="sibTrans2D1" presStyleIdx="2" presStyleCnt="7"/>
      <dgm:spPr/>
    </dgm:pt>
    <dgm:pt modelId="{96F1CCE2-C85A-4558-907D-7A5E286E256B}" type="pres">
      <dgm:prSet presAssocID="{EEA411D0-37E3-4B02-91EA-8B7CE5B1F9A0}" presName="node" presStyleLbl="node1" presStyleIdx="3" presStyleCnt="8">
        <dgm:presLayoutVars>
          <dgm:bulletEnabled val="1"/>
        </dgm:presLayoutVars>
      </dgm:prSet>
      <dgm:spPr/>
    </dgm:pt>
    <dgm:pt modelId="{BE295642-40D1-44A1-813E-3FA607A6305B}" type="pres">
      <dgm:prSet presAssocID="{C7ECC96B-9CD0-4842-80E3-B3C768863FCA}" presName="sibTrans" presStyleLbl="sibTrans2D1" presStyleIdx="3" presStyleCnt="7"/>
      <dgm:spPr/>
    </dgm:pt>
    <dgm:pt modelId="{D48BFCBE-0F2E-4446-870C-F2B7C6D4A40C}" type="pres">
      <dgm:prSet presAssocID="{C7ECC96B-9CD0-4842-80E3-B3C768863FCA}" presName="connectorText" presStyleLbl="sibTrans2D1" presStyleIdx="3" presStyleCnt="7"/>
      <dgm:spPr/>
    </dgm:pt>
    <dgm:pt modelId="{20B90B13-DAF9-48C7-AC27-5D61029488CC}" type="pres">
      <dgm:prSet presAssocID="{2D271E56-C260-4B20-BB0E-A3717AB1D343}" presName="node" presStyleLbl="node1" presStyleIdx="4" presStyleCnt="8">
        <dgm:presLayoutVars>
          <dgm:bulletEnabled val="1"/>
        </dgm:presLayoutVars>
      </dgm:prSet>
      <dgm:spPr/>
    </dgm:pt>
    <dgm:pt modelId="{8DEF5DFD-EC63-4FBC-BD14-0264C4DF3D21}" type="pres">
      <dgm:prSet presAssocID="{09E63102-9B28-4A5D-8016-6322AD25664F}" presName="sibTrans" presStyleLbl="sibTrans2D1" presStyleIdx="4" presStyleCnt="7"/>
      <dgm:spPr/>
    </dgm:pt>
    <dgm:pt modelId="{B3D9A2A6-736A-4044-8DD0-38194CFD6802}" type="pres">
      <dgm:prSet presAssocID="{09E63102-9B28-4A5D-8016-6322AD25664F}" presName="connectorText" presStyleLbl="sibTrans2D1" presStyleIdx="4" presStyleCnt="7"/>
      <dgm:spPr/>
    </dgm:pt>
    <dgm:pt modelId="{4AA314CC-1CD1-49C9-AE33-CE7142F8774E}" type="pres">
      <dgm:prSet presAssocID="{E516D465-DD41-4BA7-B819-8243754E0A75}" presName="node" presStyleLbl="node1" presStyleIdx="5" presStyleCnt="8">
        <dgm:presLayoutVars>
          <dgm:bulletEnabled val="1"/>
        </dgm:presLayoutVars>
      </dgm:prSet>
      <dgm:spPr/>
    </dgm:pt>
    <dgm:pt modelId="{116FECD0-FB30-4C1B-AC43-7529E9E6A175}" type="pres">
      <dgm:prSet presAssocID="{E067614B-22B7-4079-9CDA-AA019CAA719E}" presName="sibTrans" presStyleLbl="sibTrans2D1" presStyleIdx="5" presStyleCnt="7"/>
      <dgm:spPr/>
    </dgm:pt>
    <dgm:pt modelId="{3578E606-DD1E-4C8B-8D23-80578A396D3E}" type="pres">
      <dgm:prSet presAssocID="{E067614B-22B7-4079-9CDA-AA019CAA719E}" presName="connectorText" presStyleLbl="sibTrans2D1" presStyleIdx="5" presStyleCnt="7"/>
      <dgm:spPr/>
    </dgm:pt>
    <dgm:pt modelId="{C6FE32B6-7FCF-4380-9F36-55304D7C22B8}" type="pres">
      <dgm:prSet presAssocID="{6C9CDB2F-66BB-4C8D-83A6-70FAEC8EB6CA}" presName="node" presStyleLbl="node1" presStyleIdx="6" presStyleCnt="8">
        <dgm:presLayoutVars>
          <dgm:bulletEnabled val="1"/>
        </dgm:presLayoutVars>
      </dgm:prSet>
      <dgm:spPr/>
    </dgm:pt>
    <dgm:pt modelId="{13801319-19D1-4423-A797-93CB9A21E239}" type="pres">
      <dgm:prSet presAssocID="{5751A452-EA68-47DA-BC02-F15D51DB33B5}" presName="sibTrans" presStyleLbl="sibTrans2D1" presStyleIdx="6" presStyleCnt="7"/>
      <dgm:spPr/>
    </dgm:pt>
    <dgm:pt modelId="{9328B93A-9EDF-4946-A68E-953B47926A49}" type="pres">
      <dgm:prSet presAssocID="{5751A452-EA68-47DA-BC02-F15D51DB33B5}" presName="connectorText" presStyleLbl="sibTrans2D1" presStyleIdx="6" presStyleCnt="7"/>
      <dgm:spPr/>
    </dgm:pt>
    <dgm:pt modelId="{287035D5-73C7-4F3E-9C8A-5056E8C5CA18}" type="pres">
      <dgm:prSet presAssocID="{2E9838C5-C85A-4995-8073-AB38689F4A37}" presName="node" presStyleLbl="node1" presStyleIdx="7" presStyleCnt="8">
        <dgm:presLayoutVars>
          <dgm:bulletEnabled val="1"/>
        </dgm:presLayoutVars>
      </dgm:prSet>
      <dgm:spPr/>
    </dgm:pt>
  </dgm:ptLst>
  <dgm:cxnLst>
    <dgm:cxn modelId="{2B2CD975-2DC3-4CAC-A4ED-96006BE36EB8}" srcId="{1965C04D-A4F5-453D-9FA4-ADDF3C36FBA4}" destId="{2D271E56-C260-4B20-BB0E-A3717AB1D343}" srcOrd="4" destOrd="0" parTransId="{49DA29A6-638B-41D8-B729-13A1A0FAEC5E}" sibTransId="{09E63102-9B28-4A5D-8016-6322AD25664F}"/>
    <dgm:cxn modelId="{632934D4-3644-2645-89AA-74B89001863D}" type="presOf" srcId="{5751A452-EA68-47DA-BC02-F15D51DB33B5}" destId="{9328B93A-9EDF-4946-A68E-953B47926A49}" srcOrd="1" destOrd="0" presId="urn:microsoft.com/office/officeart/2005/8/layout/process1"/>
    <dgm:cxn modelId="{93D3A935-AF86-5D49-A15B-945BA5055D43}" type="presOf" srcId="{C7ECC96B-9CD0-4842-80E3-B3C768863FCA}" destId="{BE295642-40D1-44A1-813E-3FA607A6305B}" srcOrd="0" destOrd="0" presId="urn:microsoft.com/office/officeart/2005/8/layout/process1"/>
    <dgm:cxn modelId="{1311F06E-4379-4B42-B9A2-9C48EF657D9A}" srcId="{1965C04D-A4F5-453D-9FA4-ADDF3C36FBA4}" destId="{CDF6D142-BE83-4F62-9E42-14E0777D3FC0}" srcOrd="2" destOrd="0" parTransId="{53506ABF-050F-4AB9-B992-28F478AEFA94}" sibTransId="{08B636C8-305D-41F8-B8FA-57FD68383E95}"/>
    <dgm:cxn modelId="{8F51391B-BE21-A74B-85CC-8E95C990B773}" type="presOf" srcId="{182BF6ED-7592-4D46-A052-DC16F24F0921}" destId="{BF8661B0-D6A6-4CF1-B55C-BD2B6C7B16C2}" srcOrd="0" destOrd="0" presId="urn:microsoft.com/office/officeart/2005/8/layout/process1"/>
    <dgm:cxn modelId="{B7F8DF9A-DBDA-F849-8B0E-B2E929B0E49B}" type="presOf" srcId="{6C9CDB2F-66BB-4C8D-83A6-70FAEC8EB6CA}" destId="{C6FE32B6-7FCF-4380-9F36-55304D7C22B8}" srcOrd="0" destOrd="0" presId="urn:microsoft.com/office/officeart/2005/8/layout/process1"/>
    <dgm:cxn modelId="{34EF0E0F-EA4E-1743-97B3-7921E201ECB1}" type="presOf" srcId="{CDF6D142-BE83-4F62-9E42-14E0777D3FC0}" destId="{79E955D4-0CA7-4E04-9FD7-C17DB2E90012}" srcOrd="0" destOrd="0" presId="urn:microsoft.com/office/officeart/2005/8/layout/process1"/>
    <dgm:cxn modelId="{719B8775-30F8-BC42-9FF9-5C3F6C580089}" type="presOf" srcId="{E067614B-22B7-4079-9CDA-AA019CAA719E}" destId="{3578E606-DD1E-4C8B-8D23-80578A396D3E}" srcOrd="1" destOrd="0" presId="urn:microsoft.com/office/officeart/2005/8/layout/process1"/>
    <dgm:cxn modelId="{F98C2FF7-5AFB-DC44-BFAE-8857734F3469}" type="presOf" srcId="{8D42948A-CD0A-453E-9A6A-5FDBE3E491BA}" destId="{B7051D66-04B2-421C-8633-43BD8A388B97}" srcOrd="0" destOrd="0" presId="urn:microsoft.com/office/officeart/2005/8/layout/process1"/>
    <dgm:cxn modelId="{0641484A-054C-5843-9225-A01BEF747F91}" type="presOf" srcId="{161242CD-E749-4609-BEBE-7165D89FFAE8}" destId="{D10A9FCF-8878-4DFC-9F10-3835AD0E1882}" srcOrd="0" destOrd="0" presId="urn:microsoft.com/office/officeart/2005/8/layout/process1"/>
    <dgm:cxn modelId="{D77C62E1-A607-5449-9833-6B9EC035DB37}" type="presOf" srcId="{2D271E56-C260-4B20-BB0E-A3717AB1D343}" destId="{20B90B13-DAF9-48C7-AC27-5D61029488CC}" srcOrd="0" destOrd="0" presId="urn:microsoft.com/office/officeart/2005/8/layout/process1"/>
    <dgm:cxn modelId="{AB81D43D-0DA1-5142-B070-B49BC6A50A8C}" type="presOf" srcId="{F3B21984-577D-4128-845B-D42467CD283B}" destId="{F159C5F7-8339-48E5-BA10-262C89C5B0B3}" srcOrd="0" destOrd="0" presId="urn:microsoft.com/office/officeart/2005/8/layout/process1"/>
    <dgm:cxn modelId="{EF4317F2-EBFA-1545-819C-72AA87DDB3DA}" type="presOf" srcId="{161242CD-E749-4609-BEBE-7165D89FFAE8}" destId="{A4F6DE8B-5A1C-4011-8751-58952CF18F21}" srcOrd="1" destOrd="0" presId="urn:microsoft.com/office/officeart/2005/8/layout/process1"/>
    <dgm:cxn modelId="{621643CD-1CCB-A544-B2FA-7C596DDCFD75}" type="presOf" srcId="{E067614B-22B7-4079-9CDA-AA019CAA719E}" destId="{116FECD0-FB30-4C1B-AC43-7529E9E6A175}" srcOrd="0" destOrd="0" presId="urn:microsoft.com/office/officeart/2005/8/layout/process1"/>
    <dgm:cxn modelId="{282529F2-AD0F-AB47-A15D-ACC62E4275C4}" type="presOf" srcId="{08B636C8-305D-41F8-B8FA-57FD68383E95}" destId="{722EE1BE-1C1B-4258-A1D9-F3D2518C0422}" srcOrd="1" destOrd="0" presId="urn:microsoft.com/office/officeart/2005/8/layout/process1"/>
    <dgm:cxn modelId="{4112F982-769D-384C-8003-3D1195A7517A}" type="presOf" srcId="{08B636C8-305D-41F8-B8FA-57FD68383E95}" destId="{9B5527A8-EDA7-49B3-8DF3-075FD3B42AB4}" srcOrd="0" destOrd="0" presId="urn:microsoft.com/office/officeart/2005/8/layout/process1"/>
    <dgm:cxn modelId="{9A600572-E580-47C4-A993-BC27FEF07BF7}" srcId="{1965C04D-A4F5-453D-9FA4-ADDF3C36FBA4}" destId="{8D42948A-CD0A-453E-9A6A-5FDBE3E491BA}" srcOrd="0" destOrd="0" parTransId="{FB447480-94B2-4877-83B1-657A62809069}" sibTransId="{F3B21984-577D-4128-845B-D42467CD283B}"/>
    <dgm:cxn modelId="{88127D92-B0F0-4CF5-8F27-27F4C036519B}" srcId="{1965C04D-A4F5-453D-9FA4-ADDF3C36FBA4}" destId="{EEA411D0-37E3-4B02-91EA-8B7CE5B1F9A0}" srcOrd="3" destOrd="0" parTransId="{6C9733A3-B2E0-4248-A145-97F78840053C}" sibTransId="{C7ECC96B-9CD0-4842-80E3-B3C768863FCA}"/>
    <dgm:cxn modelId="{E35A4A70-5E17-4031-8DE0-A6FB6AE1692C}" srcId="{1965C04D-A4F5-453D-9FA4-ADDF3C36FBA4}" destId="{2E9838C5-C85A-4995-8073-AB38689F4A37}" srcOrd="7" destOrd="0" parTransId="{03C8B994-CE5B-42ED-B77F-F753540FB9F8}" sibTransId="{CDA633D7-2298-46E4-98DE-05E042BEBC46}"/>
    <dgm:cxn modelId="{739A7C94-17E8-8045-9658-0FB4C157DE4E}" type="presOf" srcId="{E516D465-DD41-4BA7-B819-8243754E0A75}" destId="{4AA314CC-1CD1-49C9-AE33-CE7142F8774E}" srcOrd="0" destOrd="0" presId="urn:microsoft.com/office/officeart/2005/8/layout/process1"/>
    <dgm:cxn modelId="{B22EBBD8-9A47-4F92-81A6-9277603BC209}" srcId="{1965C04D-A4F5-453D-9FA4-ADDF3C36FBA4}" destId="{182BF6ED-7592-4D46-A052-DC16F24F0921}" srcOrd="1" destOrd="0" parTransId="{23672EC1-9942-4D09-98F2-68A4AB16A5B5}" sibTransId="{161242CD-E749-4609-BEBE-7165D89FFAE8}"/>
    <dgm:cxn modelId="{B8041F1E-67DD-F741-AF83-2ECC9FA64D22}" type="presOf" srcId="{1965C04D-A4F5-453D-9FA4-ADDF3C36FBA4}" destId="{D3579440-0623-4C78-B73F-B886DBDA0CDC}" srcOrd="0" destOrd="0" presId="urn:microsoft.com/office/officeart/2005/8/layout/process1"/>
    <dgm:cxn modelId="{82793792-B2CF-48AB-9F14-1DC90077971C}" srcId="{1965C04D-A4F5-453D-9FA4-ADDF3C36FBA4}" destId="{6C9CDB2F-66BB-4C8D-83A6-70FAEC8EB6CA}" srcOrd="6" destOrd="0" parTransId="{9B2FEF95-61DD-4336-9408-9FF735BACCBB}" sibTransId="{5751A452-EA68-47DA-BC02-F15D51DB33B5}"/>
    <dgm:cxn modelId="{87BDBE19-A093-47DD-A878-5D3812D45974}" srcId="{1965C04D-A4F5-453D-9FA4-ADDF3C36FBA4}" destId="{E516D465-DD41-4BA7-B819-8243754E0A75}" srcOrd="5" destOrd="0" parTransId="{3D0EF982-64DB-4FC2-A4A6-218CDE78D6D3}" sibTransId="{E067614B-22B7-4079-9CDA-AA019CAA719E}"/>
    <dgm:cxn modelId="{591EBEC2-761D-EC41-A70E-6F937206DFC5}" type="presOf" srcId="{09E63102-9B28-4A5D-8016-6322AD25664F}" destId="{B3D9A2A6-736A-4044-8DD0-38194CFD6802}" srcOrd="1" destOrd="0" presId="urn:microsoft.com/office/officeart/2005/8/layout/process1"/>
    <dgm:cxn modelId="{151F1CEF-244A-3442-B01B-C562D8FA4FBF}" type="presOf" srcId="{5751A452-EA68-47DA-BC02-F15D51DB33B5}" destId="{13801319-19D1-4423-A797-93CB9A21E239}" srcOrd="0" destOrd="0" presId="urn:microsoft.com/office/officeart/2005/8/layout/process1"/>
    <dgm:cxn modelId="{D795CE54-C947-ED40-BD33-42032ECC2CF9}" type="presOf" srcId="{09E63102-9B28-4A5D-8016-6322AD25664F}" destId="{8DEF5DFD-EC63-4FBC-BD14-0264C4DF3D21}" srcOrd="0" destOrd="0" presId="urn:microsoft.com/office/officeart/2005/8/layout/process1"/>
    <dgm:cxn modelId="{22556E86-81B4-4840-B169-4124BC06E3B3}" type="presOf" srcId="{C7ECC96B-9CD0-4842-80E3-B3C768863FCA}" destId="{D48BFCBE-0F2E-4446-870C-F2B7C6D4A40C}" srcOrd="1" destOrd="0" presId="urn:microsoft.com/office/officeart/2005/8/layout/process1"/>
    <dgm:cxn modelId="{E919861E-75C7-8440-A5F2-D63AC577FD6A}" type="presOf" srcId="{F3B21984-577D-4128-845B-D42467CD283B}" destId="{F8C6B370-5B34-45AB-8664-A9578459F5DF}" srcOrd="1" destOrd="0" presId="urn:microsoft.com/office/officeart/2005/8/layout/process1"/>
    <dgm:cxn modelId="{E7C2E139-83C1-9840-BAD8-99199223A5D1}" type="presOf" srcId="{2E9838C5-C85A-4995-8073-AB38689F4A37}" destId="{287035D5-73C7-4F3E-9C8A-5056E8C5CA18}" srcOrd="0" destOrd="0" presId="urn:microsoft.com/office/officeart/2005/8/layout/process1"/>
    <dgm:cxn modelId="{D0EDDE71-35B5-B34A-B5EA-2C880EE05118}" type="presOf" srcId="{EEA411D0-37E3-4B02-91EA-8B7CE5B1F9A0}" destId="{96F1CCE2-C85A-4558-907D-7A5E286E256B}" srcOrd="0" destOrd="0" presId="urn:microsoft.com/office/officeart/2005/8/layout/process1"/>
    <dgm:cxn modelId="{94F4EC34-D030-C64C-9805-BF92D2A3BF06}" type="presParOf" srcId="{D3579440-0623-4C78-B73F-B886DBDA0CDC}" destId="{B7051D66-04B2-421C-8633-43BD8A388B97}" srcOrd="0" destOrd="0" presId="urn:microsoft.com/office/officeart/2005/8/layout/process1"/>
    <dgm:cxn modelId="{58E16DD1-48DB-1645-BFFD-88A13867AA08}" type="presParOf" srcId="{D3579440-0623-4C78-B73F-B886DBDA0CDC}" destId="{F159C5F7-8339-48E5-BA10-262C89C5B0B3}" srcOrd="1" destOrd="0" presId="urn:microsoft.com/office/officeart/2005/8/layout/process1"/>
    <dgm:cxn modelId="{EE3C8D75-DCA4-2545-BCAA-CAFEA50A10C2}" type="presParOf" srcId="{F159C5F7-8339-48E5-BA10-262C89C5B0B3}" destId="{F8C6B370-5B34-45AB-8664-A9578459F5DF}" srcOrd="0" destOrd="0" presId="urn:microsoft.com/office/officeart/2005/8/layout/process1"/>
    <dgm:cxn modelId="{8EA92600-CB3A-F04E-B055-9A445D4F7D2D}" type="presParOf" srcId="{D3579440-0623-4C78-B73F-B886DBDA0CDC}" destId="{BF8661B0-D6A6-4CF1-B55C-BD2B6C7B16C2}" srcOrd="2" destOrd="0" presId="urn:microsoft.com/office/officeart/2005/8/layout/process1"/>
    <dgm:cxn modelId="{0E39987A-43CB-904F-85E8-C9C4163A56EF}" type="presParOf" srcId="{D3579440-0623-4C78-B73F-B886DBDA0CDC}" destId="{D10A9FCF-8878-4DFC-9F10-3835AD0E1882}" srcOrd="3" destOrd="0" presId="urn:microsoft.com/office/officeart/2005/8/layout/process1"/>
    <dgm:cxn modelId="{171A188F-4133-004D-B9A7-6C407D208A00}" type="presParOf" srcId="{D10A9FCF-8878-4DFC-9F10-3835AD0E1882}" destId="{A4F6DE8B-5A1C-4011-8751-58952CF18F21}" srcOrd="0" destOrd="0" presId="urn:microsoft.com/office/officeart/2005/8/layout/process1"/>
    <dgm:cxn modelId="{7B38BA38-CB32-3B4C-994C-5A4AC59A2671}" type="presParOf" srcId="{D3579440-0623-4C78-B73F-B886DBDA0CDC}" destId="{79E955D4-0CA7-4E04-9FD7-C17DB2E90012}" srcOrd="4" destOrd="0" presId="urn:microsoft.com/office/officeart/2005/8/layout/process1"/>
    <dgm:cxn modelId="{CC365069-DF37-184D-AD34-EAD33138D5CC}" type="presParOf" srcId="{D3579440-0623-4C78-B73F-B886DBDA0CDC}" destId="{9B5527A8-EDA7-49B3-8DF3-075FD3B42AB4}" srcOrd="5" destOrd="0" presId="urn:microsoft.com/office/officeart/2005/8/layout/process1"/>
    <dgm:cxn modelId="{073FB6D2-86AB-B445-82A7-127E83C27855}" type="presParOf" srcId="{9B5527A8-EDA7-49B3-8DF3-075FD3B42AB4}" destId="{722EE1BE-1C1B-4258-A1D9-F3D2518C0422}" srcOrd="0" destOrd="0" presId="urn:microsoft.com/office/officeart/2005/8/layout/process1"/>
    <dgm:cxn modelId="{B48DA242-4497-7548-854B-4D05896C16A3}" type="presParOf" srcId="{D3579440-0623-4C78-B73F-B886DBDA0CDC}" destId="{96F1CCE2-C85A-4558-907D-7A5E286E256B}" srcOrd="6" destOrd="0" presId="urn:microsoft.com/office/officeart/2005/8/layout/process1"/>
    <dgm:cxn modelId="{B3A0E96D-DA6E-5942-8E9C-67CBD5785781}" type="presParOf" srcId="{D3579440-0623-4C78-B73F-B886DBDA0CDC}" destId="{BE295642-40D1-44A1-813E-3FA607A6305B}" srcOrd="7" destOrd="0" presId="urn:microsoft.com/office/officeart/2005/8/layout/process1"/>
    <dgm:cxn modelId="{AC39A614-CE10-D44C-843B-BC72EB6BA26B}" type="presParOf" srcId="{BE295642-40D1-44A1-813E-3FA607A6305B}" destId="{D48BFCBE-0F2E-4446-870C-F2B7C6D4A40C}" srcOrd="0" destOrd="0" presId="urn:microsoft.com/office/officeart/2005/8/layout/process1"/>
    <dgm:cxn modelId="{0B245967-3B63-9348-BA9A-0A5EDBE6E895}" type="presParOf" srcId="{D3579440-0623-4C78-B73F-B886DBDA0CDC}" destId="{20B90B13-DAF9-48C7-AC27-5D61029488CC}" srcOrd="8" destOrd="0" presId="urn:microsoft.com/office/officeart/2005/8/layout/process1"/>
    <dgm:cxn modelId="{A9E70990-DF25-3741-84DE-C1A6D16BDF26}" type="presParOf" srcId="{D3579440-0623-4C78-B73F-B886DBDA0CDC}" destId="{8DEF5DFD-EC63-4FBC-BD14-0264C4DF3D21}" srcOrd="9" destOrd="0" presId="urn:microsoft.com/office/officeart/2005/8/layout/process1"/>
    <dgm:cxn modelId="{27C9DA44-DB18-7848-8871-0FAF92E97524}" type="presParOf" srcId="{8DEF5DFD-EC63-4FBC-BD14-0264C4DF3D21}" destId="{B3D9A2A6-736A-4044-8DD0-38194CFD6802}" srcOrd="0" destOrd="0" presId="urn:microsoft.com/office/officeart/2005/8/layout/process1"/>
    <dgm:cxn modelId="{25DFDB99-594C-7D43-9533-FB0B38EB856E}" type="presParOf" srcId="{D3579440-0623-4C78-B73F-B886DBDA0CDC}" destId="{4AA314CC-1CD1-49C9-AE33-CE7142F8774E}" srcOrd="10" destOrd="0" presId="urn:microsoft.com/office/officeart/2005/8/layout/process1"/>
    <dgm:cxn modelId="{8717A470-CB5C-154E-A34E-346B12D5C2FD}" type="presParOf" srcId="{D3579440-0623-4C78-B73F-B886DBDA0CDC}" destId="{116FECD0-FB30-4C1B-AC43-7529E9E6A175}" srcOrd="11" destOrd="0" presId="urn:microsoft.com/office/officeart/2005/8/layout/process1"/>
    <dgm:cxn modelId="{E63F61BE-FDB4-2E4A-8877-A72F48D9724A}" type="presParOf" srcId="{116FECD0-FB30-4C1B-AC43-7529E9E6A175}" destId="{3578E606-DD1E-4C8B-8D23-80578A396D3E}" srcOrd="0" destOrd="0" presId="urn:microsoft.com/office/officeart/2005/8/layout/process1"/>
    <dgm:cxn modelId="{970FDB68-4B26-3046-99CB-2793E968175E}" type="presParOf" srcId="{D3579440-0623-4C78-B73F-B886DBDA0CDC}" destId="{C6FE32B6-7FCF-4380-9F36-55304D7C22B8}" srcOrd="12" destOrd="0" presId="urn:microsoft.com/office/officeart/2005/8/layout/process1"/>
    <dgm:cxn modelId="{E7DC2177-5F78-2C4C-8A07-99E3AA5777CA}" type="presParOf" srcId="{D3579440-0623-4C78-B73F-B886DBDA0CDC}" destId="{13801319-19D1-4423-A797-93CB9A21E239}" srcOrd="13" destOrd="0" presId="urn:microsoft.com/office/officeart/2005/8/layout/process1"/>
    <dgm:cxn modelId="{471F3D80-A6F0-4F44-B26F-580FAEB121AD}" type="presParOf" srcId="{13801319-19D1-4423-A797-93CB9A21E239}" destId="{9328B93A-9EDF-4946-A68E-953B47926A49}" srcOrd="0" destOrd="0" presId="urn:microsoft.com/office/officeart/2005/8/layout/process1"/>
    <dgm:cxn modelId="{DFF24A79-48D2-2046-81C3-AAC8EEE63C0C}" type="presParOf" srcId="{D3579440-0623-4C78-B73F-B886DBDA0CDC}" destId="{287035D5-73C7-4F3E-9C8A-5056E8C5CA18}" srcOrd="1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051D66-04B2-421C-8633-43BD8A388B97}">
      <dsp:nvSpPr>
        <dsp:cNvPr id="0" name=""/>
        <dsp:cNvSpPr/>
      </dsp:nvSpPr>
      <dsp:spPr>
        <a:xfrm>
          <a:off x="8096" y="395750"/>
          <a:ext cx="2191824" cy="1315094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rgbClr val="182028"/>
              </a:solidFill>
            </a:rPr>
            <a:t>Login</a:t>
          </a:r>
        </a:p>
      </dsp:txBody>
      <dsp:txXfrm>
        <a:off x="46614" y="434268"/>
        <a:ext cx="2114788" cy="1238058"/>
      </dsp:txXfrm>
    </dsp:sp>
    <dsp:sp modelId="{F159C5F7-8339-48E5-BA10-262C89C5B0B3}">
      <dsp:nvSpPr>
        <dsp:cNvPr id="0" name=""/>
        <dsp:cNvSpPr/>
      </dsp:nvSpPr>
      <dsp:spPr>
        <a:xfrm>
          <a:off x="2419103" y="781511"/>
          <a:ext cx="464666" cy="5435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2419103" y="890225"/>
        <a:ext cx="325266" cy="326144"/>
      </dsp:txXfrm>
    </dsp:sp>
    <dsp:sp modelId="{BF8661B0-D6A6-4CF1-B55C-BD2B6C7B16C2}">
      <dsp:nvSpPr>
        <dsp:cNvPr id="0" name=""/>
        <dsp:cNvSpPr/>
      </dsp:nvSpPr>
      <dsp:spPr>
        <a:xfrm>
          <a:off x="3076650" y="395750"/>
          <a:ext cx="2191824" cy="1315094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rgbClr val="182028"/>
              </a:solidFill>
            </a:rPr>
            <a:t>Data Management </a:t>
          </a:r>
        </a:p>
      </dsp:txBody>
      <dsp:txXfrm>
        <a:off x="3115168" y="434268"/>
        <a:ext cx="2114788" cy="1238058"/>
      </dsp:txXfrm>
    </dsp:sp>
    <dsp:sp modelId="{D10A9FCF-8878-4DFC-9F10-3835AD0E1882}">
      <dsp:nvSpPr>
        <dsp:cNvPr id="0" name=""/>
        <dsp:cNvSpPr/>
      </dsp:nvSpPr>
      <dsp:spPr>
        <a:xfrm rot="50811">
          <a:off x="5487632" y="804384"/>
          <a:ext cx="464717" cy="5435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5487640" y="912068"/>
        <a:ext cx="325302" cy="326144"/>
      </dsp:txXfrm>
    </dsp:sp>
    <dsp:sp modelId="{79E955D4-0CA7-4E04-9FD7-C17DB2E90012}">
      <dsp:nvSpPr>
        <dsp:cNvPr id="0" name=""/>
        <dsp:cNvSpPr/>
      </dsp:nvSpPr>
      <dsp:spPr>
        <a:xfrm>
          <a:off x="6145205" y="441108"/>
          <a:ext cx="2191824" cy="1315094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rgbClr val="182028"/>
              </a:solidFill>
            </a:rPr>
            <a:t>Dashboard</a:t>
          </a:r>
        </a:p>
      </dsp:txBody>
      <dsp:txXfrm>
        <a:off x="6183723" y="479626"/>
        <a:ext cx="2114788" cy="1238058"/>
      </dsp:txXfrm>
    </dsp:sp>
    <dsp:sp modelId="{9B5527A8-EDA7-49B3-8DF3-075FD3B42AB4}">
      <dsp:nvSpPr>
        <dsp:cNvPr id="0" name=""/>
        <dsp:cNvSpPr/>
      </dsp:nvSpPr>
      <dsp:spPr>
        <a:xfrm rot="21549189">
          <a:off x="8556187" y="803996"/>
          <a:ext cx="464717" cy="5435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8556195" y="913740"/>
        <a:ext cx="325302" cy="326144"/>
      </dsp:txXfrm>
    </dsp:sp>
    <dsp:sp modelId="{96F1CCE2-C85A-4558-907D-7A5E286E256B}">
      <dsp:nvSpPr>
        <dsp:cNvPr id="0" name=""/>
        <dsp:cNvSpPr/>
      </dsp:nvSpPr>
      <dsp:spPr>
        <a:xfrm>
          <a:off x="9213759" y="395750"/>
          <a:ext cx="2191824" cy="1315094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rgbClr val="182028"/>
              </a:solidFill>
            </a:rPr>
            <a:t>Reports -KPI</a:t>
          </a:r>
        </a:p>
      </dsp:txBody>
      <dsp:txXfrm>
        <a:off x="9252277" y="434268"/>
        <a:ext cx="2114788" cy="1238058"/>
      </dsp:txXfrm>
    </dsp:sp>
    <dsp:sp modelId="{BE295642-40D1-44A1-813E-3FA607A6305B}">
      <dsp:nvSpPr>
        <dsp:cNvPr id="0" name=""/>
        <dsp:cNvSpPr/>
      </dsp:nvSpPr>
      <dsp:spPr>
        <a:xfrm>
          <a:off x="11624767" y="781511"/>
          <a:ext cx="464666" cy="5435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11624767" y="890225"/>
        <a:ext cx="325266" cy="326144"/>
      </dsp:txXfrm>
    </dsp:sp>
    <dsp:sp modelId="{20B90B13-DAF9-48C7-AC27-5D61029488CC}">
      <dsp:nvSpPr>
        <dsp:cNvPr id="0" name=""/>
        <dsp:cNvSpPr/>
      </dsp:nvSpPr>
      <dsp:spPr>
        <a:xfrm>
          <a:off x="12282314" y="395750"/>
          <a:ext cx="2191824" cy="1315094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rgbClr val="182028"/>
              </a:solidFill>
            </a:rPr>
            <a:t>Reports - Ranking</a:t>
          </a:r>
        </a:p>
      </dsp:txBody>
      <dsp:txXfrm>
        <a:off x="12320832" y="434268"/>
        <a:ext cx="2114788" cy="1238058"/>
      </dsp:txXfrm>
    </dsp:sp>
    <dsp:sp modelId="{8DEF5DFD-EC63-4FBC-BD14-0264C4DF3D21}">
      <dsp:nvSpPr>
        <dsp:cNvPr id="0" name=""/>
        <dsp:cNvSpPr/>
      </dsp:nvSpPr>
      <dsp:spPr>
        <a:xfrm>
          <a:off x="14693321" y="781511"/>
          <a:ext cx="464666" cy="5435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14693321" y="890225"/>
        <a:ext cx="325266" cy="326144"/>
      </dsp:txXfrm>
    </dsp:sp>
    <dsp:sp modelId="{4AA314CC-1CD1-49C9-AE33-CE7142F8774E}">
      <dsp:nvSpPr>
        <dsp:cNvPr id="0" name=""/>
        <dsp:cNvSpPr/>
      </dsp:nvSpPr>
      <dsp:spPr>
        <a:xfrm>
          <a:off x="15350868" y="395750"/>
          <a:ext cx="2191824" cy="1315094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rgbClr val="182028"/>
              </a:solidFill>
            </a:rPr>
            <a:t>Gender and Age</a:t>
          </a:r>
        </a:p>
      </dsp:txBody>
      <dsp:txXfrm>
        <a:off x="15389386" y="434268"/>
        <a:ext cx="2114788" cy="1238058"/>
      </dsp:txXfrm>
    </dsp:sp>
    <dsp:sp modelId="{116FECD0-FB30-4C1B-AC43-7529E9E6A175}">
      <dsp:nvSpPr>
        <dsp:cNvPr id="0" name=""/>
        <dsp:cNvSpPr/>
      </dsp:nvSpPr>
      <dsp:spPr>
        <a:xfrm>
          <a:off x="17761876" y="781511"/>
          <a:ext cx="464666" cy="5435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17761876" y="890225"/>
        <a:ext cx="325266" cy="326144"/>
      </dsp:txXfrm>
    </dsp:sp>
    <dsp:sp modelId="{C6FE32B6-7FCF-4380-9F36-55304D7C22B8}">
      <dsp:nvSpPr>
        <dsp:cNvPr id="0" name=""/>
        <dsp:cNvSpPr/>
      </dsp:nvSpPr>
      <dsp:spPr>
        <a:xfrm>
          <a:off x="18419423" y="395750"/>
          <a:ext cx="2191824" cy="1315094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rgbClr val="182028"/>
              </a:solidFill>
            </a:rPr>
            <a:t>Screening</a:t>
          </a:r>
        </a:p>
      </dsp:txBody>
      <dsp:txXfrm>
        <a:off x="18457941" y="434268"/>
        <a:ext cx="2114788" cy="1238058"/>
      </dsp:txXfrm>
    </dsp:sp>
    <dsp:sp modelId="{13801319-19D1-4423-A797-93CB9A21E239}">
      <dsp:nvSpPr>
        <dsp:cNvPr id="0" name=""/>
        <dsp:cNvSpPr/>
      </dsp:nvSpPr>
      <dsp:spPr>
        <a:xfrm>
          <a:off x="20830430" y="781511"/>
          <a:ext cx="464666" cy="5435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20830430" y="890225"/>
        <a:ext cx="325266" cy="326144"/>
      </dsp:txXfrm>
    </dsp:sp>
    <dsp:sp modelId="{287035D5-73C7-4F3E-9C8A-5056E8C5CA18}">
      <dsp:nvSpPr>
        <dsp:cNvPr id="0" name=""/>
        <dsp:cNvSpPr/>
      </dsp:nvSpPr>
      <dsp:spPr>
        <a:xfrm>
          <a:off x="21487977" y="395750"/>
          <a:ext cx="2191824" cy="1315094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rgbClr val="182028"/>
              </a:solidFill>
            </a:rPr>
            <a:t>Email Recommended Screenings</a:t>
          </a:r>
        </a:p>
      </dsp:txBody>
      <dsp:txXfrm>
        <a:off x="21526495" y="434268"/>
        <a:ext cx="2114788" cy="123805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7" name="Shape 6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06953008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>
            <a:spLocks noGrp="1"/>
          </p:cNvSpPr>
          <p:nvPr>
            <p:ph type="title"/>
          </p:nvPr>
        </p:nvSpPr>
        <p:spPr>
          <a:xfrm>
            <a:off x="3774280" y="1120850"/>
            <a:ext cx="16437649" cy="1190627"/>
          </a:xfrm>
          <a:prstGeom prst="rect">
            <a:avLst/>
          </a:prstGeom>
        </p:spPr>
        <p:txBody>
          <a:bodyPr anchor="t"/>
          <a:lstStyle>
            <a:lvl1pPr algn="ctr">
              <a:defRPr sz="8400">
                <a:solidFill>
                  <a:srgbClr val="282828"/>
                </a:solidFill>
                <a:latin typeface="Roboto Bold"/>
                <a:ea typeface="Roboto Bold"/>
                <a:cs typeface="Roboto Bold"/>
                <a:sym typeface="Roboto Bold"/>
              </a:defRPr>
            </a:lvl1pPr>
          </a:lstStyle>
          <a:p>
            <a:r>
              <a:t>Title Text</a:t>
            </a:r>
          </a:p>
        </p:txBody>
      </p:sp>
      <p:sp>
        <p:nvSpPr>
          <p:cNvPr id="19" name="Shape 19"/>
          <p:cNvSpPr>
            <a:spLocks noGrp="1"/>
          </p:cNvSpPr>
          <p:nvPr>
            <p:ph type="body" sz="half" idx="1"/>
          </p:nvPr>
        </p:nvSpPr>
        <p:spPr>
          <a:xfrm>
            <a:off x="4830914" y="3137780"/>
            <a:ext cx="15171586" cy="7019294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</a:lvl1pPr>
            <a:lvl2pPr marL="0" indent="228600">
              <a:spcBef>
                <a:spcPts val="0"/>
              </a:spcBef>
              <a:buSzTx/>
              <a:buNone/>
            </a:lvl2pPr>
            <a:lvl3pPr marL="0" indent="457200">
              <a:spcBef>
                <a:spcPts val="0"/>
              </a:spcBef>
              <a:buSzTx/>
              <a:buNone/>
            </a:lvl3pPr>
            <a:lvl4pPr marL="0" indent="685800">
              <a:spcBef>
                <a:spcPts val="0"/>
              </a:spcBef>
              <a:buSzTx/>
              <a:buNone/>
            </a:lvl4pPr>
            <a:lvl5pPr marL="0" indent="914400">
              <a:spcBef>
                <a:spcPts val="0"/>
              </a:spcBef>
              <a:buSzTx/>
              <a:buNone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4" name="Shape 34"/>
          <p:cNvSpPr/>
          <p:nvPr/>
        </p:nvSpPr>
        <p:spPr>
          <a:xfrm>
            <a:off x="23050501" y="12181178"/>
            <a:ext cx="1359755" cy="792231"/>
          </a:xfrm>
          <a:prstGeom prst="rect">
            <a:avLst/>
          </a:prstGeom>
          <a:solidFill>
            <a:schemeClr val="accent1"/>
          </a:solidFill>
          <a:ln w="3175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5" name="Shape 35"/>
          <p:cNvSpPr>
            <a:spLocks noGrp="1"/>
          </p:cNvSpPr>
          <p:nvPr>
            <p:ph type="sldNum" sz="quarter" idx="2"/>
          </p:nvPr>
        </p:nvSpPr>
        <p:spPr>
          <a:xfrm>
            <a:off x="23290068" y="12324881"/>
            <a:ext cx="432247" cy="4826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_circ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/>
          <p:nvPr/>
        </p:nvSpPr>
        <p:spPr>
          <a:xfrm>
            <a:off x="23050501" y="12181178"/>
            <a:ext cx="1359755" cy="792231"/>
          </a:xfrm>
          <a:prstGeom prst="rect">
            <a:avLst/>
          </a:prstGeom>
          <a:solidFill>
            <a:schemeClr val="accent1"/>
          </a:solidFill>
          <a:ln w="3175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5" name="Shape 35"/>
          <p:cNvSpPr>
            <a:spLocks noGrp="1"/>
          </p:cNvSpPr>
          <p:nvPr>
            <p:ph type="sldNum" sz="quarter" idx="2"/>
          </p:nvPr>
        </p:nvSpPr>
        <p:spPr>
          <a:xfrm>
            <a:off x="23290068" y="12324881"/>
            <a:ext cx="432247" cy="4826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2053237" y="4857683"/>
            <a:ext cx="4218709" cy="4218709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1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7478835" y="4857683"/>
            <a:ext cx="4218709" cy="4218709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2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2904433" y="4857683"/>
            <a:ext cx="4218709" cy="4218709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8330031" y="4857683"/>
            <a:ext cx="4218709" cy="4218709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592065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/>
          <p:nvPr/>
        </p:nvSpPr>
        <p:spPr>
          <a:xfrm>
            <a:off x="23050501" y="12181178"/>
            <a:ext cx="1359755" cy="792231"/>
          </a:xfrm>
          <a:prstGeom prst="rect">
            <a:avLst/>
          </a:prstGeom>
          <a:solidFill>
            <a:schemeClr val="accent1"/>
          </a:solidFill>
          <a:ln w="3175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5" name="Shape 35"/>
          <p:cNvSpPr>
            <a:spLocks noGrp="1"/>
          </p:cNvSpPr>
          <p:nvPr>
            <p:ph type="sldNum" sz="quarter" idx="2"/>
          </p:nvPr>
        </p:nvSpPr>
        <p:spPr>
          <a:xfrm>
            <a:off x="23290068" y="12324881"/>
            <a:ext cx="432247" cy="4826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7819037" y="4603683"/>
            <a:ext cx="4218709" cy="4218709"/>
          </a:xfrm>
          <a:prstGeom prst="round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1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13244635" y="4603683"/>
            <a:ext cx="4218709" cy="4218709"/>
          </a:xfrm>
          <a:prstGeom prst="round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737474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B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6606083" y="7845999"/>
            <a:ext cx="3659014" cy="3217862"/>
          </a:xfrm>
          <a:prstGeom prst="roundRect">
            <a:avLst>
              <a:gd name="adj" fmla="val 3358"/>
            </a:avLst>
          </a:prstGeom>
        </p:spPr>
        <p:txBody>
          <a:bodyPr/>
          <a:lstStyle/>
          <a:p>
            <a:endParaRPr lang="en-US"/>
          </a:p>
        </p:txBody>
      </p:sp>
      <p:sp>
        <p:nvSpPr>
          <p:cNvPr id="55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2838223" y="7845999"/>
            <a:ext cx="3659014" cy="3217862"/>
          </a:xfrm>
          <a:prstGeom prst="roundRect">
            <a:avLst>
              <a:gd name="adj" fmla="val 3358"/>
            </a:avLst>
          </a:prstGeom>
        </p:spPr>
        <p:txBody>
          <a:bodyPr/>
          <a:lstStyle/>
          <a:p>
            <a:endParaRPr lang="en-US"/>
          </a:p>
        </p:txBody>
      </p:sp>
      <p:sp>
        <p:nvSpPr>
          <p:cNvPr id="56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14141803" y="7845999"/>
            <a:ext cx="3659014" cy="3217862"/>
          </a:xfrm>
          <a:prstGeom prst="roundRect">
            <a:avLst>
              <a:gd name="adj" fmla="val 3358"/>
            </a:avLst>
          </a:prstGeom>
        </p:spPr>
        <p:txBody>
          <a:bodyPr/>
          <a:lstStyle/>
          <a:p>
            <a:endParaRPr lang="en-US"/>
          </a:p>
        </p:txBody>
      </p:sp>
      <p:sp>
        <p:nvSpPr>
          <p:cNvPr id="57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10373943" y="7845999"/>
            <a:ext cx="3659014" cy="3217862"/>
          </a:xfrm>
          <a:prstGeom prst="roundRect">
            <a:avLst>
              <a:gd name="adj" fmla="val 3358"/>
            </a:avLst>
          </a:prstGeom>
        </p:spPr>
        <p:txBody>
          <a:bodyPr/>
          <a:lstStyle/>
          <a:p>
            <a:endParaRPr lang="en-US"/>
          </a:p>
        </p:txBody>
      </p:sp>
      <p:sp>
        <p:nvSpPr>
          <p:cNvPr id="58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17909665" y="7845999"/>
            <a:ext cx="3659014" cy="3217862"/>
          </a:xfrm>
          <a:prstGeom prst="roundRect">
            <a:avLst>
              <a:gd name="adj" fmla="val 3358"/>
            </a:avLst>
          </a:prstGeom>
        </p:spPr>
        <p:txBody>
          <a:bodyPr/>
          <a:lstStyle/>
          <a:p>
            <a:endParaRPr lang="en-US"/>
          </a:p>
        </p:txBody>
      </p:sp>
      <p:sp>
        <p:nvSpPr>
          <p:cNvPr id="34" name="Shape 34"/>
          <p:cNvSpPr/>
          <p:nvPr/>
        </p:nvSpPr>
        <p:spPr>
          <a:xfrm>
            <a:off x="23050501" y="12181178"/>
            <a:ext cx="1359755" cy="792231"/>
          </a:xfrm>
          <a:prstGeom prst="rect">
            <a:avLst/>
          </a:prstGeom>
          <a:solidFill>
            <a:schemeClr val="accent1"/>
          </a:solidFill>
          <a:ln w="3175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5" name="Shape 35"/>
          <p:cNvSpPr>
            <a:spLocks noGrp="1"/>
          </p:cNvSpPr>
          <p:nvPr>
            <p:ph type="sldNum" sz="quarter" idx="2"/>
          </p:nvPr>
        </p:nvSpPr>
        <p:spPr>
          <a:xfrm>
            <a:off x="23290068" y="12324881"/>
            <a:ext cx="432247" cy="4826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606083" y="4521999"/>
            <a:ext cx="3659014" cy="3217862"/>
          </a:xfrm>
          <a:prstGeom prst="roundRect">
            <a:avLst>
              <a:gd name="adj" fmla="val 3358"/>
            </a:avLst>
          </a:prstGeom>
        </p:spPr>
        <p:txBody>
          <a:bodyPr/>
          <a:lstStyle/>
          <a:p>
            <a:endParaRPr lang="en-US"/>
          </a:p>
        </p:txBody>
      </p:sp>
      <p:sp>
        <p:nvSpPr>
          <p:cNvPr id="50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838223" y="4521999"/>
            <a:ext cx="3659014" cy="3217862"/>
          </a:xfrm>
          <a:prstGeom prst="roundRect">
            <a:avLst>
              <a:gd name="adj" fmla="val 3358"/>
            </a:avLst>
          </a:prstGeom>
        </p:spPr>
        <p:txBody>
          <a:bodyPr/>
          <a:lstStyle/>
          <a:p>
            <a:endParaRPr lang="en-US"/>
          </a:p>
        </p:txBody>
      </p:sp>
      <p:sp>
        <p:nvSpPr>
          <p:cNvPr id="51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14141803" y="4521999"/>
            <a:ext cx="3659014" cy="3217862"/>
          </a:xfrm>
          <a:prstGeom prst="roundRect">
            <a:avLst>
              <a:gd name="adj" fmla="val 3358"/>
            </a:avLst>
          </a:prstGeom>
        </p:spPr>
        <p:txBody>
          <a:bodyPr/>
          <a:lstStyle/>
          <a:p>
            <a:endParaRPr lang="en-US"/>
          </a:p>
        </p:txBody>
      </p:sp>
      <p:sp>
        <p:nvSpPr>
          <p:cNvPr id="52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10373943" y="4521999"/>
            <a:ext cx="3659014" cy="3217862"/>
          </a:xfrm>
          <a:prstGeom prst="roundRect">
            <a:avLst>
              <a:gd name="adj" fmla="val 3358"/>
            </a:avLst>
          </a:prstGeom>
        </p:spPr>
        <p:txBody>
          <a:bodyPr/>
          <a:lstStyle/>
          <a:p>
            <a:endParaRPr lang="en-US"/>
          </a:p>
        </p:txBody>
      </p:sp>
      <p:sp>
        <p:nvSpPr>
          <p:cNvPr id="53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17909665" y="4521999"/>
            <a:ext cx="3659014" cy="3217862"/>
          </a:xfrm>
          <a:prstGeom prst="roundRect">
            <a:avLst>
              <a:gd name="adj" fmla="val 3358"/>
            </a:avLst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147055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Subtitle (dark bg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/>
          <p:nvPr/>
        </p:nvSpPr>
        <p:spPr>
          <a:xfrm>
            <a:off x="-29606" y="0"/>
            <a:ext cx="24443209" cy="13750018"/>
          </a:xfrm>
          <a:prstGeom prst="rect">
            <a:avLst/>
          </a:prstGeom>
          <a:solidFill>
            <a:srgbClr val="292929"/>
          </a:solidFill>
          <a:ln w="3175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57" name="Shape 57"/>
          <p:cNvSpPr>
            <a:spLocks noGrp="1"/>
          </p:cNvSpPr>
          <p:nvPr>
            <p:ph type="body" sz="half" idx="1"/>
          </p:nvPr>
        </p:nvSpPr>
        <p:spPr>
          <a:xfrm>
            <a:off x="4381499" y="3216473"/>
            <a:ext cx="15621001" cy="694060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>
                <a:solidFill>
                  <a:srgbClr val="A9A9A9"/>
                </a:solidFill>
              </a:defRPr>
            </a:lvl1pPr>
            <a:lvl2pPr marL="0" indent="228600">
              <a:spcBef>
                <a:spcPts val="0"/>
              </a:spcBef>
              <a:buSzTx/>
              <a:buNone/>
              <a:defRPr>
                <a:solidFill>
                  <a:srgbClr val="A9A9A9"/>
                </a:solidFill>
              </a:defRPr>
            </a:lvl2pPr>
            <a:lvl3pPr marL="0" indent="457200">
              <a:spcBef>
                <a:spcPts val="0"/>
              </a:spcBef>
              <a:buSzTx/>
              <a:buNone/>
              <a:defRPr>
                <a:solidFill>
                  <a:srgbClr val="A9A9A9"/>
                </a:solidFill>
              </a:defRPr>
            </a:lvl3pPr>
            <a:lvl4pPr marL="0" indent="685800">
              <a:spcBef>
                <a:spcPts val="0"/>
              </a:spcBef>
              <a:buSzTx/>
              <a:buNone/>
              <a:defRPr>
                <a:solidFill>
                  <a:srgbClr val="A9A9A9"/>
                </a:solidFill>
              </a:defRPr>
            </a:lvl4pPr>
            <a:lvl5pPr marL="0" indent="914400">
              <a:spcBef>
                <a:spcPts val="0"/>
              </a:spcBef>
              <a:buSzTx/>
              <a:buNone/>
              <a:defRPr>
                <a:solidFill>
                  <a:srgbClr val="A9A9A9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hape 58"/>
          <p:cNvSpPr>
            <a:spLocks noGrp="1"/>
          </p:cNvSpPr>
          <p:nvPr>
            <p:ph type="title"/>
          </p:nvPr>
        </p:nvSpPr>
        <p:spPr>
          <a:xfrm>
            <a:off x="3418907" y="1085132"/>
            <a:ext cx="17546186" cy="1190626"/>
          </a:xfrm>
          <a:prstGeom prst="rect">
            <a:avLst/>
          </a:prstGeom>
        </p:spPr>
        <p:txBody>
          <a:bodyPr anchor="t"/>
          <a:lstStyle>
            <a:lvl1pPr algn="ctr">
              <a:defRPr sz="8400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defRPr>
            </a:lvl1pPr>
          </a:lstStyle>
          <a:p>
            <a:r>
              <a:t>Title Text</a:t>
            </a:r>
          </a:p>
        </p:txBody>
      </p:sp>
      <p:sp>
        <p:nvSpPr>
          <p:cNvPr id="59" name="Shape 59"/>
          <p:cNvSpPr/>
          <p:nvPr/>
        </p:nvSpPr>
        <p:spPr>
          <a:xfrm>
            <a:off x="23072100" y="12181178"/>
            <a:ext cx="1359755" cy="792231"/>
          </a:xfrm>
          <a:prstGeom prst="rect">
            <a:avLst/>
          </a:prstGeom>
          <a:solidFill>
            <a:schemeClr val="accent1"/>
          </a:solidFill>
          <a:ln w="3175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60" name="Shape 60"/>
          <p:cNvSpPr>
            <a:spLocks noGrp="1"/>
          </p:cNvSpPr>
          <p:nvPr>
            <p:ph type="sldNum" sz="quarter" idx="2"/>
          </p:nvPr>
        </p:nvSpPr>
        <p:spPr>
          <a:xfrm>
            <a:off x="23306902" y="12320613"/>
            <a:ext cx="432248" cy="4826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292929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4314824" y="2428874"/>
            <a:ext cx="15754351" cy="17145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4314824" y="4143374"/>
            <a:ext cx="15754351" cy="690562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11971114" y="11525250"/>
            <a:ext cx="432247" cy="482601"/>
          </a:xfrm>
          <a:prstGeom prst="rect">
            <a:avLst/>
          </a:prstGeom>
          <a:ln w="3175">
            <a:miter lim="400000"/>
          </a:ln>
        </p:spPr>
        <p:txBody>
          <a:bodyPr wrap="none" lIns="38100" tIns="38100" rIns="38100" bIns="38100">
            <a:spAutoFit/>
          </a:bodyPr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2" r:id="rId2"/>
    <p:sldLayoutId id="2147483653" r:id="rId3"/>
    <p:sldLayoutId id="2147483654" r:id="rId4"/>
    <p:sldLayoutId id="2147483651" r:id="rId5"/>
  </p:sldLayoutIdLst>
  <p:transition spd="med"/>
  <p:txStyles>
    <p:titleStyle>
      <a:lvl1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rgbClr val="525860"/>
          </a:solidFill>
          <a:uFillTx/>
          <a:latin typeface="+mj-lt"/>
          <a:ea typeface="+mj-ea"/>
          <a:cs typeface="+mj-cs"/>
          <a:sym typeface="Roboto Regular"/>
        </a:defRPr>
      </a:lvl1pPr>
      <a:lvl2pPr marL="0" marR="0" indent="2286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rgbClr val="525860"/>
          </a:solidFill>
          <a:uFillTx/>
          <a:latin typeface="+mj-lt"/>
          <a:ea typeface="+mj-ea"/>
          <a:cs typeface="+mj-cs"/>
          <a:sym typeface="Roboto Regular"/>
        </a:defRPr>
      </a:lvl2pPr>
      <a:lvl3pPr marL="0" marR="0" indent="4572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rgbClr val="525860"/>
          </a:solidFill>
          <a:uFillTx/>
          <a:latin typeface="+mj-lt"/>
          <a:ea typeface="+mj-ea"/>
          <a:cs typeface="+mj-cs"/>
          <a:sym typeface="Roboto Regular"/>
        </a:defRPr>
      </a:lvl3pPr>
      <a:lvl4pPr marL="0" marR="0" indent="6858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rgbClr val="525860"/>
          </a:solidFill>
          <a:uFillTx/>
          <a:latin typeface="+mj-lt"/>
          <a:ea typeface="+mj-ea"/>
          <a:cs typeface="+mj-cs"/>
          <a:sym typeface="Roboto Regular"/>
        </a:defRPr>
      </a:lvl4pPr>
      <a:lvl5pPr marL="0" marR="0" indent="9144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rgbClr val="525860"/>
          </a:solidFill>
          <a:uFillTx/>
          <a:latin typeface="+mj-lt"/>
          <a:ea typeface="+mj-ea"/>
          <a:cs typeface="+mj-cs"/>
          <a:sym typeface="Roboto Regular"/>
        </a:defRPr>
      </a:lvl5pPr>
      <a:lvl6pPr marL="0" marR="0" indent="11430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rgbClr val="525860"/>
          </a:solidFill>
          <a:uFillTx/>
          <a:latin typeface="+mj-lt"/>
          <a:ea typeface="+mj-ea"/>
          <a:cs typeface="+mj-cs"/>
          <a:sym typeface="Roboto Regular"/>
        </a:defRPr>
      </a:lvl6pPr>
      <a:lvl7pPr marL="0" marR="0" indent="13716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rgbClr val="525860"/>
          </a:solidFill>
          <a:uFillTx/>
          <a:latin typeface="+mj-lt"/>
          <a:ea typeface="+mj-ea"/>
          <a:cs typeface="+mj-cs"/>
          <a:sym typeface="Roboto Regular"/>
        </a:defRPr>
      </a:lvl7pPr>
      <a:lvl8pPr marL="0" marR="0" indent="16002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rgbClr val="525860"/>
          </a:solidFill>
          <a:uFillTx/>
          <a:latin typeface="+mj-lt"/>
          <a:ea typeface="+mj-ea"/>
          <a:cs typeface="+mj-cs"/>
          <a:sym typeface="Roboto Regular"/>
        </a:defRPr>
      </a:lvl8pPr>
      <a:lvl9pPr marL="0" marR="0" indent="18288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rgbClr val="525860"/>
          </a:solidFill>
          <a:uFillTx/>
          <a:latin typeface="+mj-lt"/>
          <a:ea typeface="+mj-ea"/>
          <a:cs typeface="+mj-cs"/>
          <a:sym typeface="Roboto Regular"/>
        </a:defRPr>
      </a:lvl9pPr>
    </p:titleStyle>
    <p:bodyStyle>
      <a:lvl1pPr marL="293076" marR="0" indent="-293076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2400" b="0" i="0" u="none" strike="noStrike" cap="none" spc="0" baseline="0">
          <a:ln>
            <a:noFill/>
          </a:ln>
          <a:solidFill>
            <a:srgbClr val="525860"/>
          </a:solidFill>
          <a:uFillTx/>
          <a:latin typeface="+mj-lt"/>
          <a:ea typeface="+mj-ea"/>
          <a:cs typeface="+mj-cs"/>
          <a:sym typeface="Roboto Regular"/>
        </a:defRPr>
      </a:lvl1pPr>
      <a:lvl2pPr marL="928076" marR="0" indent="-293076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2400" b="0" i="0" u="none" strike="noStrike" cap="none" spc="0" baseline="0">
          <a:ln>
            <a:noFill/>
          </a:ln>
          <a:solidFill>
            <a:srgbClr val="525860"/>
          </a:solidFill>
          <a:uFillTx/>
          <a:latin typeface="+mj-lt"/>
          <a:ea typeface="+mj-ea"/>
          <a:cs typeface="+mj-cs"/>
          <a:sym typeface="Roboto Regular"/>
        </a:defRPr>
      </a:lvl2pPr>
      <a:lvl3pPr marL="1563076" marR="0" indent="-293076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2400" b="0" i="0" u="none" strike="noStrike" cap="none" spc="0" baseline="0">
          <a:ln>
            <a:noFill/>
          </a:ln>
          <a:solidFill>
            <a:srgbClr val="525860"/>
          </a:solidFill>
          <a:uFillTx/>
          <a:latin typeface="+mj-lt"/>
          <a:ea typeface="+mj-ea"/>
          <a:cs typeface="+mj-cs"/>
          <a:sym typeface="Roboto Regular"/>
        </a:defRPr>
      </a:lvl3pPr>
      <a:lvl4pPr marL="2198076" marR="0" indent="-293076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2400" b="0" i="0" u="none" strike="noStrike" cap="none" spc="0" baseline="0">
          <a:ln>
            <a:noFill/>
          </a:ln>
          <a:solidFill>
            <a:srgbClr val="525860"/>
          </a:solidFill>
          <a:uFillTx/>
          <a:latin typeface="+mj-lt"/>
          <a:ea typeface="+mj-ea"/>
          <a:cs typeface="+mj-cs"/>
          <a:sym typeface="Roboto Regular"/>
        </a:defRPr>
      </a:lvl4pPr>
      <a:lvl5pPr marL="2833076" marR="0" indent="-293076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2400" b="0" i="0" u="none" strike="noStrike" cap="none" spc="0" baseline="0">
          <a:ln>
            <a:noFill/>
          </a:ln>
          <a:solidFill>
            <a:srgbClr val="525860"/>
          </a:solidFill>
          <a:uFillTx/>
          <a:latin typeface="+mj-lt"/>
          <a:ea typeface="+mj-ea"/>
          <a:cs typeface="+mj-cs"/>
          <a:sym typeface="Roboto Regular"/>
        </a:defRPr>
      </a:lvl5pPr>
      <a:lvl6pPr marL="3468077" marR="0" indent="-293077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2400" b="0" i="0" u="none" strike="noStrike" cap="none" spc="0" baseline="0">
          <a:ln>
            <a:noFill/>
          </a:ln>
          <a:solidFill>
            <a:srgbClr val="525860"/>
          </a:solidFill>
          <a:uFillTx/>
          <a:latin typeface="+mj-lt"/>
          <a:ea typeface="+mj-ea"/>
          <a:cs typeface="+mj-cs"/>
          <a:sym typeface="Roboto Regular"/>
        </a:defRPr>
      </a:lvl6pPr>
      <a:lvl7pPr marL="4103077" marR="0" indent="-293077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2400" b="0" i="0" u="none" strike="noStrike" cap="none" spc="0" baseline="0">
          <a:ln>
            <a:noFill/>
          </a:ln>
          <a:solidFill>
            <a:srgbClr val="525860"/>
          </a:solidFill>
          <a:uFillTx/>
          <a:latin typeface="+mj-lt"/>
          <a:ea typeface="+mj-ea"/>
          <a:cs typeface="+mj-cs"/>
          <a:sym typeface="Roboto Regular"/>
        </a:defRPr>
      </a:lvl7pPr>
      <a:lvl8pPr marL="4738077" marR="0" indent="-293077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2400" b="0" i="0" u="none" strike="noStrike" cap="none" spc="0" baseline="0">
          <a:ln>
            <a:noFill/>
          </a:ln>
          <a:solidFill>
            <a:srgbClr val="525860"/>
          </a:solidFill>
          <a:uFillTx/>
          <a:latin typeface="+mj-lt"/>
          <a:ea typeface="+mj-ea"/>
          <a:cs typeface="+mj-cs"/>
          <a:sym typeface="Roboto Regular"/>
        </a:defRPr>
      </a:lvl8pPr>
      <a:lvl9pPr marL="5373077" marR="0" indent="-293077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2400" b="0" i="0" u="none" strike="noStrike" cap="none" spc="0" baseline="0">
          <a:ln>
            <a:noFill/>
          </a:ln>
          <a:solidFill>
            <a:srgbClr val="525860"/>
          </a:solidFill>
          <a:uFillTx/>
          <a:latin typeface="+mj-lt"/>
          <a:ea typeface="+mj-ea"/>
          <a:cs typeface="+mj-cs"/>
          <a:sym typeface="Roboto Regular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Roboto Regular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Roboto Regular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Roboto Regular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Roboto Regular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Roboto Regular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Roboto Regular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Roboto Regular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Roboto Regular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Roboto Regular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microsoft.com/office/2007/relationships/hdphoto" Target="../media/hdphoto2.wdp"/><Relationship Id="rId7" Type="http://schemas.microsoft.com/office/2007/relationships/hdphoto" Target="../media/hdphoto4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microsoft.com/office/2007/relationships/hdphoto" Target="../media/hdphoto3.wdp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39.png"/><Relationship Id="rId3" Type="http://schemas.openxmlformats.org/officeDocument/2006/relationships/image" Target="../media/image32.png"/><Relationship Id="rId7" Type="http://schemas.openxmlformats.org/officeDocument/2006/relationships/image" Target="../media/image34.png"/><Relationship Id="rId12" Type="http://schemas.openxmlformats.org/officeDocument/2006/relationships/image" Target="../media/image38.png"/><Relationship Id="rId2" Type="http://schemas.openxmlformats.org/officeDocument/2006/relationships/image" Target="../media/image31.png"/><Relationship Id="rId16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microsoft.com/office/2007/relationships/hdphoto" Target="../media/hdphoto6.wdp"/><Relationship Id="rId11" Type="http://schemas.openxmlformats.org/officeDocument/2006/relationships/image" Target="../media/image37.png"/><Relationship Id="rId5" Type="http://schemas.openxmlformats.org/officeDocument/2006/relationships/image" Target="../media/image33.png"/><Relationship Id="rId15" Type="http://schemas.openxmlformats.org/officeDocument/2006/relationships/image" Target="../media/image41.png"/><Relationship Id="rId10" Type="http://schemas.openxmlformats.org/officeDocument/2006/relationships/image" Target="../media/image36.png"/><Relationship Id="rId4" Type="http://schemas.microsoft.com/office/2007/relationships/hdphoto" Target="../media/hdphoto5.wdp"/><Relationship Id="rId9" Type="http://schemas.microsoft.com/office/2007/relationships/hdphoto" Target="../media/hdphoto7.wdp"/><Relationship Id="rId1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gif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9.jpeg"/><Relationship Id="rId4" Type="http://schemas.openxmlformats.org/officeDocument/2006/relationships/image" Target="../media/image5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9.jpeg"/><Relationship Id="rId4" Type="http://schemas.openxmlformats.org/officeDocument/2006/relationships/image" Target="../media/image6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7" Type="http://schemas.microsoft.com/office/2007/relationships/hdphoto" Target="../media/hdphoto8.wdp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jpe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microsoft.com/office/2007/relationships/hdphoto" Target="../media/hdphoto8.wdp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55.gif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jpeg"/><Relationship Id="rId5" Type="http://schemas.openxmlformats.org/officeDocument/2006/relationships/image" Target="../media/image68.png"/><Relationship Id="rId4" Type="http://schemas.microsoft.com/office/2007/relationships/hdphoto" Target="../media/hdphoto8.wdp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microsoft.com/office/2007/relationships/hdphoto" Target="../media/hdphoto8.wdp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microsoft.com/office/2007/relationships/hdphoto" Target="../media/hdphoto8.wdp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gif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8.png"/><Relationship Id="rId4" Type="http://schemas.openxmlformats.org/officeDocument/2006/relationships/image" Target="../media/image77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PNG"/><Relationship Id="rId5" Type="http://schemas.openxmlformats.org/officeDocument/2006/relationships/image" Target="../media/image50.png"/><Relationship Id="rId4" Type="http://schemas.microsoft.com/office/2007/relationships/hdphoto" Target="../media/hdphoto8.wdp"/></Relationships>
</file>

<file path=ppt/slides/_rels/slide42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gif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microsoft.com/office/2007/relationships/hdphoto" Target="../media/hdphoto8.wdp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8.png"/><Relationship Id="rId4" Type="http://schemas.openxmlformats.org/officeDocument/2006/relationships/image" Target="../media/image85.JP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8.png"/><Relationship Id="rId4" Type="http://schemas.openxmlformats.org/officeDocument/2006/relationships/image" Target="../media/image8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.xml"/><Relationship Id="rId6" Type="http://schemas.microsoft.com/office/2007/relationships/hdphoto" Target="../media/hdphoto8.wdp"/><Relationship Id="rId5" Type="http://schemas.openxmlformats.org/officeDocument/2006/relationships/image" Target="../media/image64.png"/><Relationship Id="rId4" Type="http://schemas.openxmlformats.org/officeDocument/2006/relationships/image" Target="../media/image91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e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jpg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jpg"/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7.png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jpg"/><Relationship Id="rId2" Type="http://schemas.openxmlformats.org/officeDocument/2006/relationships/image" Target="../media/image122.jp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/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21" b="7821"/>
          <a:stretch>
            <a:fillRect/>
          </a:stretch>
        </p:blipFill>
        <p:spPr>
          <a:xfrm>
            <a:off x="0" y="25400"/>
            <a:ext cx="24384000" cy="13716000"/>
          </a:xfrm>
          <a:prstGeom prst="roundRect">
            <a:avLst>
              <a:gd name="adj" fmla="val 0"/>
            </a:avLst>
          </a:prstGeom>
          <a:solidFill>
            <a:schemeClr val="tx1"/>
          </a:solidFill>
        </p:spPr>
      </p:pic>
      <p:sp>
        <p:nvSpPr>
          <p:cNvPr id="9" name="Shape 70"/>
          <p:cNvSpPr/>
          <p:nvPr/>
        </p:nvSpPr>
        <p:spPr>
          <a:xfrm>
            <a:off x="-33302" y="-1399"/>
            <a:ext cx="10295978" cy="137310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8" h="21600" extrusionOk="0">
                <a:moveTo>
                  <a:pt x="9" y="0"/>
                </a:moveTo>
                <a:lnTo>
                  <a:pt x="7396" y="0"/>
                </a:lnTo>
                <a:lnTo>
                  <a:pt x="21476" y="10546"/>
                </a:lnTo>
                <a:cubicBezTo>
                  <a:pt x="21557" y="10619"/>
                  <a:pt x="21600" y="10711"/>
                  <a:pt x="21598" y="10806"/>
                </a:cubicBezTo>
                <a:cubicBezTo>
                  <a:pt x="21596" y="10908"/>
                  <a:pt x="21542" y="11006"/>
                  <a:pt x="21446" y="11079"/>
                </a:cubicBezTo>
                <a:lnTo>
                  <a:pt x="7413" y="21600"/>
                </a:lnTo>
                <a:lnTo>
                  <a:pt x="0" y="21600"/>
                </a:lnTo>
                <a:lnTo>
                  <a:pt x="9" y="0"/>
                </a:lnTo>
                <a:close/>
              </a:path>
            </a:pathLst>
          </a:custGeom>
          <a:solidFill>
            <a:schemeClr val="accent4">
              <a:alpha val="94831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0" name="Shape 71"/>
          <p:cNvSpPr/>
          <p:nvPr/>
        </p:nvSpPr>
        <p:spPr>
          <a:xfrm>
            <a:off x="4011460" y="7229267"/>
            <a:ext cx="13179215" cy="64897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67" extrusionOk="0">
                <a:moveTo>
                  <a:pt x="0" y="21525"/>
                </a:moveTo>
                <a:lnTo>
                  <a:pt x="10415" y="320"/>
                </a:lnTo>
                <a:cubicBezTo>
                  <a:pt x="10518" y="84"/>
                  <a:pt x="10673" y="-33"/>
                  <a:pt x="10828" y="9"/>
                </a:cubicBezTo>
                <a:cubicBezTo>
                  <a:pt x="10933" y="37"/>
                  <a:pt x="11031" y="139"/>
                  <a:pt x="11103" y="296"/>
                </a:cubicBezTo>
                <a:lnTo>
                  <a:pt x="21600" y="21567"/>
                </a:lnTo>
                <a:lnTo>
                  <a:pt x="0" y="21525"/>
                </a:lnTo>
                <a:close/>
              </a:path>
            </a:pathLst>
          </a:custGeom>
          <a:solidFill>
            <a:schemeClr val="accent3">
              <a:alpha val="94831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1" name="Shape 72"/>
          <p:cNvSpPr/>
          <p:nvPr/>
        </p:nvSpPr>
        <p:spPr>
          <a:xfrm>
            <a:off x="3989415" y="-11860"/>
            <a:ext cx="15139516" cy="137331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099" y="0"/>
                </a:lnTo>
                <a:lnTo>
                  <a:pt x="21600" y="21600"/>
                </a:lnTo>
                <a:lnTo>
                  <a:pt x="19543" y="216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94831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7" name="Shape 73"/>
          <p:cNvSpPr/>
          <p:nvPr/>
        </p:nvSpPr>
        <p:spPr>
          <a:xfrm>
            <a:off x="22988658" y="-9419"/>
            <a:ext cx="1410214" cy="14685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alpha val="94831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8" name="Shape 74"/>
          <p:cNvSpPr txBox="1">
            <a:spLocks/>
          </p:cNvSpPr>
          <p:nvPr/>
        </p:nvSpPr>
        <p:spPr>
          <a:xfrm>
            <a:off x="485226" y="2987812"/>
            <a:ext cx="8412085" cy="394310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Roboto Bold"/>
                <a:ea typeface="Roboto Bold"/>
                <a:cs typeface="Roboto Bold"/>
                <a:sym typeface="Roboto Bold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hangingPunct="1"/>
            <a:r>
              <a:rPr lang="en-US" sz="8800" dirty="0">
                <a:latin typeface="Stencil" charset="0"/>
                <a:ea typeface="Stencil" charset="0"/>
                <a:cs typeface="Stencil" charset="0"/>
              </a:rPr>
              <a:t>ULINKERS </a:t>
            </a:r>
          </a:p>
          <a:p>
            <a:pPr hangingPunct="1"/>
            <a:r>
              <a:rPr lang="en-US" sz="8800" dirty="0">
                <a:latin typeface="Stencil" charset="0"/>
                <a:ea typeface="Stencil" charset="0"/>
                <a:cs typeface="Stencil" charset="0"/>
              </a:rPr>
              <a:t>FINAL PRESENTATION</a:t>
            </a:r>
          </a:p>
        </p:txBody>
      </p:sp>
      <p:sp>
        <p:nvSpPr>
          <p:cNvPr id="19" name="Shape 75"/>
          <p:cNvSpPr/>
          <p:nvPr/>
        </p:nvSpPr>
        <p:spPr>
          <a:xfrm>
            <a:off x="732054" y="7478946"/>
            <a:ext cx="5163769" cy="482877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>
            <a:noAutofit/>
          </a:bodyPr>
          <a:lstStyle>
            <a:lvl1pPr>
              <a:defRPr sz="3200">
                <a:solidFill>
                  <a:srgbClr val="42C0A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4800" b="1" spc="150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  <a:sym typeface="Bebas Neue" charset="0"/>
              </a:rPr>
              <a:t>Teh</a:t>
            </a:r>
            <a:r>
              <a:rPr lang="en-US" sz="4800" b="1" spc="150" dirty="0">
                <a:solidFill>
                  <a:schemeClr val="accent2">
                    <a:lumMod val="60000"/>
                    <a:lumOff val="40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  <a:sym typeface="Bebas Neue" charset="0"/>
              </a:rPr>
              <a:t> </a:t>
            </a:r>
            <a:r>
              <a:rPr lang="en-US" sz="4800" b="1" spc="150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  <a:sym typeface="Bebas Neue" charset="0"/>
              </a:rPr>
              <a:t>Kaixin</a:t>
            </a:r>
            <a:endParaRPr lang="en-US" sz="4800" b="1" spc="150" dirty="0">
              <a:solidFill>
                <a:schemeClr val="accent2">
                  <a:lumMod val="60000"/>
                  <a:lumOff val="40000"/>
                </a:schemeClr>
              </a:solidFill>
              <a:latin typeface="Abadi MT Condensed Extra Bold" charset="0"/>
              <a:ea typeface="Abadi MT Condensed Extra Bold" charset="0"/>
              <a:cs typeface="Abadi MT Condensed Extra Bold" charset="0"/>
              <a:sym typeface="Bebas Neue" charset="0"/>
            </a:endParaRPr>
          </a:p>
          <a:p>
            <a:pPr>
              <a:lnSpc>
                <a:spcPct val="150000"/>
              </a:lnSpc>
            </a:pPr>
            <a:r>
              <a:rPr lang="en-US" sz="4800" b="1" spc="150" dirty="0">
                <a:solidFill>
                  <a:schemeClr val="accent2">
                    <a:lumMod val="60000"/>
                    <a:lumOff val="40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  <a:sym typeface="Bebas Neue" charset="0"/>
              </a:rPr>
              <a:t>Nicole Goh</a:t>
            </a:r>
          </a:p>
          <a:p>
            <a:pPr>
              <a:lnSpc>
                <a:spcPct val="150000"/>
              </a:lnSpc>
            </a:pPr>
            <a:r>
              <a:rPr lang="en-US" sz="4800" b="1" spc="150" dirty="0">
                <a:solidFill>
                  <a:schemeClr val="accent2">
                    <a:lumMod val="60000"/>
                    <a:lumOff val="40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  <a:sym typeface="Bebas Neue" charset="0"/>
              </a:rPr>
              <a:t>Sean Kwok</a:t>
            </a:r>
          </a:p>
          <a:p>
            <a:pPr>
              <a:lnSpc>
                <a:spcPct val="150000"/>
              </a:lnSpc>
            </a:pPr>
            <a:r>
              <a:rPr lang="en-US" sz="4800" b="1" spc="150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  <a:sym typeface="Bebas Neue" charset="0"/>
              </a:rPr>
              <a:t>Nabilah</a:t>
            </a:r>
            <a:r>
              <a:rPr lang="en-US" sz="4800" b="1" spc="150" dirty="0">
                <a:solidFill>
                  <a:schemeClr val="accent2">
                    <a:lumMod val="60000"/>
                    <a:lumOff val="40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  <a:sym typeface="Bebas Neue" charset="0"/>
              </a:rPr>
              <a:t> </a:t>
            </a:r>
            <a:r>
              <a:rPr lang="en-US" sz="4800" b="1" spc="150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  <a:sym typeface="Bebas Neue" charset="0"/>
              </a:rPr>
              <a:t>Banu</a:t>
            </a:r>
            <a:r>
              <a:rPr lang="en-US" sz="4800" b="1" spc="150" dirty="0">
                <a:solidFill>
                  <a:schemeClr val="accent2">
                    <a:lumMod val="60000"/>
                    <a:lumOff val="40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  <a:sym typeface="Bebas Neue" charset="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sz="4800" b="1" spc="150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  <a:sym typeface="Bebas Neue" charset="0"/>
              </a:rPr>
              <a:t>Chien</a:t>
            </a:r>
            <a:r>
              <a:rPr lang="en-US" sz="4800" b="1" spc="150" dirty="0">
                <a:solidFill>
                  <a:schemeClr val="accent2">
                    <a:lumMod val="60000"/>
                    <a:lumOff val="40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  <a:sym typeface="Bebas Neue" charset="0"/>
              </a:rPr>
              <a:t> Shu Yan</a:t>
            </a:r>
          </a:p>
        </p:txBody>
      </p:sp>
    </p:spTree>
    <p:extLst>
      <p:ext uri="{BB962C8B-B14F-4D97-AF65-F5344CB8AC3E}">
        <p14:creationId xmlns:p14="http://schemas.microsoft.com/office/powerpoint/2010/main" val="1717174851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10</a:t>
            </a:fld>
            <a:endParaRPr/>
          </a:p>
        </p:txBody>
      </p:sp>
      <p:sp>
        <p:nvSpPr>
          <p:cNvPr id="31" name="Shape 341"/>
          <p:cNvSpPr/>
          <p:nvPr/>
        </p:nvSpPr>
        <p:spPr>
          <a:xfrm>
            <a:off x="3045541" y="2252118"/>
            <a:ext cx="18278298" cy="10157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>
            <a:normAutofit/>
          </a:bodyPr>
          <a:lstStyle>
            <a:lvl1pPr algn="ctr">
              <a:defRPr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endParaRPr dirty="0"/>
          </a:p>
        </p:txBody>
      </p:sp>
      <p:sp>
        <p:nvSpPr>
          <p:cNvPr id="14" name="TextBox 13"/>
          <p:cNvSpPr txBox="1"/>
          <p:nvPr/>
        </p:nvSpPr>
        <p:spPr>
          <a:xfrm>
            <a:off x="9132380" y="4959505"/>
            <a:ext cx="1395622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rgbClr val="182033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Lack of basic information of clients</a:t>
            </a:r>
            <a:br>
              <a:rPr lang="en-US" sz="5400" dirty="0">
                <a:solidFill>
                  <a:srgbClr val="182033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</a:br>
            <a:endParaRPr lang="en-US" sz="5400" dirty="0">
              <a:solidFill>
                <a:srgbClr val="182033"/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rgbClr val="182033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Importance of </a:t>
            </a:r>
            <a:r>
              <a:rPr lang="en-US" sz="5400" b="1" dirty="0">
                <a:solidFill>
                  <a:srgbClr val="182033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contact information </a:t>
            </a:r>
            <a:r>
              <a:rPr lang="en-US" sz="5400" dirty="0">
                <a:solidFill>
                  <a:srgbClr val="182033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for </a:t>
            </a:r>
            <a:r>
              <a:rPr lang="en-US" sz="5400" b="1" dirty="0">
                <a:solidFill>
                  <a:srgbClr val="FF0000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active engagement</a:t>
            </a:r>
            <a:br>
              <a:rPr lang="en-US" sz="5400" b="1" dirty="0">
                <a:solidFill>
                  <a:srgbClr val="FF0000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</a:br>
            <a:endParaRPr lang="en-US" sz="5400" b="1" dirty="0">
              <a:solidFill>
                <a:srgbClr val="FF0000"/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rgbClr val="182033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Unable to maximize </a:t>
            </a:r>
            <a:r>
              <a:rPr lang="en-US" sz="5400" dirty="0">
                <a:solidFill>
                  <a:srgbClr val="FF0000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marketing effort</a:t>
            </a:r>
          </a:p>
        </p:txBody>
      </p:sp>
      <p:pic>
        <p:nvPicPr>
          <p:cNvPr id="12" name="Picture Placeholder 1"/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75" r="6575"/>
          <a:stretch>
            <a:fillRect/>
          </a:stretch>
        </p:blipFill>
        <p:spPr>
          <a:xfrm>
            <a:off x="728963" y="4200052"/>
            <a:ext cx="6546628" cy="6544164"/>
          </a:xfrm>
          <a:ln w="38100">
            <a:solidFill>
              <a:schemeClr val="accent3"/>
            </a:solidFill>
          </a:ln>
        </p:spPr>
      </p:pic>
      <p:sp>
        <p:nvSpPr>
          <p:cNvPr id="13" name="Shape 328"/>
          <p:cNvSpPr/>
          <p:nvPr/>
        </p:nvSpPr>
        <p:spPr>
          <a:xfrm>
            <a:off x="1223852" y="11069959"/>
            <a:ext cx="5264304" cy="792232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8100" tIns="38100" rIns="38100" bIns="38100" numCol="1" anchor="t">
            <a:noAutofit/>
          </a:bodyPr>
          <a:lstStyle>
            <a:lvl1pPr algn="ctr">
              <a:defRPr sz="3200">
                <a:solidFill>
                  <a:srgbClr val="38A18A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rPr lang="en-US" sz="4400" dirty="0">
                <a:solidFill>
                  <a:schemeClr val="accent3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Difficult to determine engagements with stakeholders</a:t>
            </a:r>
          </a:p>
        </p:txBody>
      </p:sp>
      <p:sp>
        <p:nvSpPr>
          <p:cNvPr id="9" name="Shape 339"/>
          <p:cNvSpPr txBox="1">
            <a:spLocks/>
          </p:cNvSpPr>
          <p:nvPr/>
        </p:nvSpPr>
        <p:spPr>
          <a:xfrm>
            <a:off x="3040944" y="781694"/>
            <a:ext cx="18287493" cy="16308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Roboto Bold"/>
                <a:ea typeface="Roboto Bold"/>
                <a:cs typeface="Roboto Bold"/>
                <a:sym typeface="Roboto Bold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hangingPunct="1"/>
            <a:r>
              <a:rPr lang="en-US" sz="96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PROBLEM</a:t>
            </a:r>
          </a:p>
        </p:txBody>
      </p:sp>
      <p:sp>
        <p:nvSpPr>
          <p:cNvPr id="10" name="Shape 81"/>
          <p:cNvSpPr/>
          <p:nvPr/>
        </p:nvSpPr>
        <p:spPr>
          <a:xfrm>
            <a:off x="11585850" y="2703910"/>
            <a:ext cx="1383341" cy="0"/>
          </a:xfrm>
          <a:prstGeom prst="line">
            <a:avLst/>
          </a:prstGeom>
          <a:ln w="139700">
            <a:solidFill>
              <a:schemeClr val="accent3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886945"/>
      </p:ext>
    </p:extLst>
  </p:cSld>
  <p:clrMapOvr>
    <a:masterClrMapping/>
  </p:clrMapOvr>
  <p:transition spd="slow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/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24384000" cy="13716000"/>
          </a:xfrm>
          <a:prstGeom prst="roundRect">
            <a:avLst>
              <a:gd name="adj" fmla="val 0"/>
            </a:avLst>
          </a:prstGeom>
          <a:solidFill>
            <a:schemeClr val="tx1"/>
          </a:solidFill>
        </p:spPr>
      </p:pic>
      <p:sp>
        <p:nvSpPr>
          <p:cNvPr id="12" name="Shape 539"/>
          <p:cNvSpPr/>
          <p:nvPr/>
        </p:nvSpPr>
        <p:spPr>
          <a:xfrm rot="10800000">
            <a:off x="20331556" y="2582145"/>
            <a:ext cx="4094093" cy="84325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6" h="21600" extrusionOk="0">
                <a:moveTo>
                  <a:pt x="55" y="0"/>
                </a:moveTo>
                <a:lnTo>
                  <a:pt x="3586" y="1752"/>
                </a:lnTo>
                <a:lnTo>
                  <a:pt x="21288" y="10338"/>
                </a:lnTo>
                <a:cubicBezTo>
                  <a:pt x="21491" y="10457"/>
                  <a:pt x="21600" y="10606"/>
                  <a:pt x="21596" y="10760"/>
                </a:cubicBezTo>
                <a:cubicBezTo>
                  <a:pt x="21591" y="10927"/>
                  <a:pt x="21453" y="11087"/>
                  <a:pt x="21212" y="11206"/>
                </a:cubicBezTo>
                <a:lnTo>
                  <a:pt x="0" y="21600"/>
                </a:lnTo>
                <a:lnTo>
                  <a:pt x="55" y="0"/>
                </a:lnTo>
                <a:close/>
              </a:path>
            </a:pathLst>
          </a:custGeom>
          <a:solidFill>
            <a:schemeClr val="accent4">
              <a:alpha val="94831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3" name="Shape 540"/>
          <p:cNvSpPr/>
          <p:nvPr/>
        </p:nvSpPr>
        <p:spPr>
          <a:xfrm rot="10800000">
            <a:off x="13403557" y="-24685"/>
            <a:ext cx="11025680" cy="64897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67" extrusionOk="0">
                <a:moveTo>
                  <a:pt x="71" y="14094"/>
                </a:moveTo>
                <a:cubicBezTo>
                  <a:pt x="718" y="13042"/>
                  <a:pt x="1363" y="11985"/>
                  <a:pt x="2006" y="10923"/>
                </a:cubicBezTo>
                <a:cubicBezTo>
                  <a:pt x="4111" y="7440"/>
                  <a:pt x="6186" y="3906"/>
                  <a:pt x="8230" y="320"/>
                </a:cubicBezTo>
                <a:cubicBezTo>
                  <a:pt x="8354" y="84"/>
                  <a:pt x="8539" y="-33"/>
                  <a:pt x="8724" y="9"/>
                </a:cubicBezTo>
                <a:cubicBezTo>
                  <a:pt x="8850" y="37"/>
                  <a:pt x="8966" y="139"/>
                  <a:pt x="9053" y="296"/>
                </a:cubicBezTo>
                <a:lnTo>
                  <a:pt x="21600" y="21567"/>
                </a:lnTo>
                <a:lnTo>
                  <a:pt x="8691" y="21546"/>
                </a:lnTo>
                <a:lnTo>
                  <a:pt x="2236" y="21536"/>
                </a:lnTo>
                <a:lnTo>
                  <a:pt x="0" y="21533"/>
                </a:lnTo>
                <a:lnTo>
                  <a:pt x="71" y="14094"/>
                </a:lnTo>
                <a:close/>
              </a:path>
            </a:pathLst>
          </a:custGeom>
          <a:solidFill>
            <a:schemeClr val="accent3">
              <a:alpha val="94831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5" name="Shape 542"/>
          <p:cNvSpPr txBox="1">
            <a:spLocks/>
          </p:cNvSpPr>
          <p:nvPr/>
        </p:nvSpPr>
        <p:spPr>
          <a:xfrm>
            <a:off x="16402050" y="1114850"/>
            <a:ext cx="8423649" cy="421064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hangingPunct="1">
              <a:defRPr sz="8400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lang="en-US" sz="11500" dirty="0">
                <a:solidFill>
                  <a:srgbClr val="FFFFFF"/>
                </a:solidFill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  <a:sym typeface="Roboto Bold"/>
              </a:rPr>
              <a:t>SOLUTION</a:t>
            </a:r>
          </a:p>
        </p:txBody>
      </p:sp>
    </p:spTree>
    <p:extLst>
      <p:ext uri="{BB962C8B-B14F-4D97-AF65-F5344CB8AC3E}">
        <p14:creationId xmlns:p14="http://schemas.microsoft.com/office/powerpoint/2010/main" val="685430795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12</a:t>
            </a:fld>
            <a:endParaRPr/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76" r="5776"/>
          <a:stretch>
            <a:fillRect/>
          </a:stretch>
        </p:blipFill>
        <p:spPr>
          <a:xfrm>
            <a:off x="6181134" y="4349683"/>
            <a:ext cx="5596807" cy="5596807"/>
          </a:xfrm>
          <a:ln w="38100">
            <a:solidFill>
              <a:schemeClr val="accent3"/>
            </a:solidFill>
          </a:ln>
        </p:spPr>
      </p:pic>
      <p:pic>
        <p:nvPicPr>
          <p:cNvPr id="11" name="Picture Placeholder 10"/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51" r="6551"/>
          <a:stretch>
            <a:fillRect/>
          </a:stretch>
        </p:blipFill>
        <p:spPr>
          <a:xfrm>
            <a:off x="242540" y="4349683"/>
            <a:ext cx="5596807" cy="5596807"/>
          </a:xfrm>
          <a:ln w="38100">
            <a:solidFill>
              <a:schemeClr val="accent3"/>
            </a:solidFill>
          </a:ln>
        </p:spPr>
      </p:pic>
      <p:pic>
        <p:nvPicPr>
          <p:cNvPr id="12" name="Picture Placeholder 11"/>
          <p:cNvPicPr>
            <a:picLocks noGrp="1" noChangeAspect="1"/>
          </p:cNvPicPr>
          <p:nvPr>
            <p:ph type="pic" sz="quarter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277520" y="4349683"/>
            <a:ext cx="5596807" cy="5596807"/>
          </a:xfrm>
          <a:ln w="38100">
            <a:solidFill>
              <a:schemeClr val="accent3"/>
            </a:solidFill>
          </a:ln>
        </p:spPr>
      </p:pic>
      <p:pic>
        <p:nvPicPr>
          <p:cNvPr id="2" name="Picture Placeholder 1"/>
          <p:cNvPicPr>
            <a:picLocks noGrp="1" noChangeAspect="1"/>
          </p:cNvPicPr>
          <p:nvPr>
            <p:ph type="pic" sz="quarter" idx="13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r="16667"/>
          <a:stretch>
            <a:fillRect/>
          </a:stretch>
        </p:blipFill>
        <p:spPr>
          <a:xfrm>
            <a:off x="18373906" y="4350640"/>
            <a:ext cx="5595850" cy="5595850"/>
          </a:xfrm>
          <a:ln w="38100">
            <a:solidFill>
              <a:schemeClr val="accent3"/>
            </a:solidFill>
          </a:ln>
        </p:spPr>
      </p:pic>
      <p:sp>
        <p:nvSpPr>
          <p:cNvPr id="37" name="TextBox 36"/>
          <p:cNvSpPr txBox="1"/>
          <p:nvPr/>
        </p:nvSpPr>
        <p:spPr>
          <a:xfrm>
            <a:off x="560351" y="10498667"/>
            <a:ext cx="4961183" cy="2215991"/>
          </a:xfrm>
          <a:prstGeom prst="rect">
            <a:avLst/>
          </a:prstGeom>
          <a:noFill/>
        </p:spPr>
        <p:txBody>
          <a:bodyPr wrap="square" lIns="0" tIns="0" rIns="0" bIns="0" rtlCol="1">
            <a:spAutoFit/>
          </a:bodyPr>
          <a:lstStyle/>
          <a:p>
            <a:pPr algn="ctr"/>
            <a:r>
              <a:rPr lang="en-US" sz="4800" dirty="0">
                <a:solidFill>
                  <a:schemeClr val="bg2">
                    <a:lumMod val="10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Reporting tools for decision making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6306854" y="10498667"/>
            <a:ext cx="5278996" cy="2215991"/>
          </a:xfrm>
          <a:prstGeom prst="rect">
            <a:avLst/>
          </a:prstGeom>
          <a:noFill/>
        </p:spPr>
        <p:txBody>
          <a:bodyPr wrap="square" lIns="0" tIns="0" rIns="0" bIns="0" rtlCol="1">
            <a:spAutoFit/>
          </a:bodyPr>
          <a:lstStyle/>
          <a:p>
            <a:pPr algn="ctr"/>
            <a:r>
              <a:rPr lang="en-US" sz="4800" dirty="0">
                <a:solidFill>
                  <a:schemeClr val="bg2">
                    <a:lumMod val="10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Screenings recommendation &amp; Reminder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12595331" y="10498667"/>
            <a:ext cx="4961183" cy="738664"/>
          </a:xfrm>
          <a:prstGeom prst="rect">
            <a:avLst/>
          </a:prstGeom>
          <a:noFill/>
        </p:spPr>
        <p:txBody>
          <a:bodyPr wrap="square" lIns="0" tIns="0" rIns="0" bIns="0" rtlCol="1">
            <a:spAutoFit/>
          </a:bodyPr>
          <a:lstStyle/>
          <a:p>
            <a:pPr algn="ctr"/>
            <a:r>
              <a:rPr lang="en-US" sz="4800" dirty="0">
                <a:solidFill>
                  <a:schemeClr val="bg2">
                    <a:lumMod val="10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Client profile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18031162" y="10498667"/>
            <a:ext cx="5938594" cy="1477328"/>
          </a:xfrm>
          <a:prstGeom prst="rect">
            <a:avLst/>
          </a:prstGeom>
          <a:noFill/>
        </p:spPr>
        <p:txBody>
          <a:bodyPr wrap="square" lIns="0" tIns="0" rIns="0" bIns="0" rtlCol="1">
            <a:spAutoFit/>
          </a:bodyPr>
          <a:lstStyle/>
          <a:p>
            <a:pPr algn="ctr"/>
            <a:r>
              <a:rPr lang="en-US" sz="4800" dirty="0">
                <a:solidFill>
                  <a:schemeClr val="bg2">
                    <a:lumMod val="10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Dashboard displays statistics &amp; overview</a:t>
            </a:r>
          </a:p>
        </p:txBody>
      </p:sp>
      <p:sp>
        <p:nvSpPr>
          <p:cNvPr id="14" name="Shape 339"/>
          <p:cNvSpPr txBox="1">
            <a:spLocks/>
          </p:cNvSpPr>
          <p:nvPr/>
        </p:nvSpPr>
        <p:spPr>
          <a:xfrm>
            <a:off x="3040944" y="781694"/>
            <a:ext cx="18287493" cy="16308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Roboto Bold"/>
                <a:ea typeface="Roboto Bold"/>
                <a:cs typeface="Roboto Bold"/>
                <a:sym typeface="Roboto Bold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hangingPunct="1"/>
            <a:r>
              <a:rPr lang="en-US" sz="96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SOLUTION</a:t>
            </a:r>
          </a:p>
        </p:txBody>
      </p:sp>
      <p:sp>
        <p:nvSpPr>
          <p:cNvPr id="16" name="Shape 81"/>
          <p:cNvSpPr/>
          <p:nvPr/>
        </p:nvSpPr>
        <p:spPr>
          <a:xfrm>
            <a:off x="11585850" y="2703910"/>
            <a:ext cx="1383341" cy="0"/>
          </a:xfrm>
          <a:prstGeom prst="line">
            <a:avLst/>
          </a:prstGeom>
          <a:ln w="139700">
            <a:solidFill>
              <a:schemeClr val="accent3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9468453"/>
      </p:ext>
    </p:extLst>
  </p:cSld>
  <p:clrMapOvr>
    <a:masterClrMapping/>
  </p:clrMapOvr>
  <p:transition spd="slow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13</a:t>
            </a:fld>
            <a:endParaRPr/>
          </a:p>
        </p:txBody>
      </p:sp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3795323"/>
              </p:ext>
            </p:extLst>
          </p:nvPr>
        </p:nvGraphicFramePr>
        <p:xfrm>
          <a:off x="775460" y="3834215"/>
          <a:ext cx="22377399" cy="97716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59133">
                  <a:extLst>
                    <a:ext uri="{9D8B030D-6E8A-4147-A177-3AD203B41FA5}">
                      <a16:colId xmlns:a16="http://schemas.microsoft.com/office/drawing/2014/main" val="1721242651"/>
                    </a:ext>
                  </a:extLst>
                </a:gridCol>
                <a:gridCol w="7459133">
                  <a:extLst>
                    <a:ext uri="{9D8B030D-6E8A-4147-A177-3AD203B41FA5}">
                      <a16:colId xmlns:a16="http://schemas.microsoft.com/office/drawing/2014/main" val="1242255650"/>
                    </a:ext>
                  </a:extLst>
                </a:gridCol>
                <a:gridCol w="7459133">
                  <a:extLst>
                    <a:ext uri="{9D8B030D-6E8A-4147-A177-3AD203B41FA5}">
                      <a16:colId xmlns:a16="http://schemas.microsoft.com/office/drawing/2014/main" val="4059646432"/>
                    </a:ext>
                  </a:extLst>
                </a:gridCol>
              </a:tblGrid>
              <a:tr h="1304886"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182028"/>
                        </a:solidFill>
                        <a:latin typeface="Axure Handwriting" panose="020B0402020200020204" pitchFamily="34" charset="0"/>
                      </a:endParaRPr>
                    </a:p>
                    <a:p>
                      <a:endParaRPr lang="en-US" dirty="0">
                        <a:solidFill>
                          <a:srgbClr val="182028"/>
                        </a:solidFill>
                        <a:latin typeface="Axure Handwriting" panose="020B0402020200020204" pitchFamily="34" charset="0"/>
                      </a:endParaRPr>
                    </a:p>
                    <a:p>
                      <a:endParaRPr lang="en-US" dirty="0">
                        <a:solidFill>
                          <a:srgbClr val="182028"/>
                        </a:solidFill>
                        <a:latin typeface="Axure Handwriting" panose="020B0402020200020204" pitchFamily="34" charset="0"/>
                      </a:endParaRP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1672457"/>
                  </a:ext>
                </a:extLst>
              </a:tr>
              <a:tr h="1109926">
                <a:tc>
                  <a:txBody>
                    <a:bodyPr/>
                    <a:lstStyle/>
                    <a:p>
                      <a:r>
                        <a:rPr lang="en-US" sz="3200" b="1" dirty="0">
                          <a:solidFill>
                            <a:srgbClr val="182028"/>
                          </a:solidFill>
                          <a:latin typeface="Abadi MT Condensed Light" charset="0"/>
                          <a:ea typeface="Abadi MT Condensed Light" charset="0"/>
                          <a:cs typeface="Abadi MT Condensed Light" charset="0"/>
                        </a:rPr>
                        <a:t>Recommended</a:t>
                      </a:r>
                      <a:r>
                        <a:rPr lang="en-US" sz="3200" b="1" baseline="0" dirty="0">
                          <a:solidFill>
                            <a:srgbClr val="182028"/>
                          </a:solidFill>
                          <a:latin typeface="Abadi MT Condensed Light" charset="0"/>
                          <a:ea typeface="Abadi MT Condensed Light" charset="0"/>
                          <a:cs typeface="Abadi MT Condensed Light" charset="0"/>
                        </a:rPr>
                        <a:t> screening based on demographic</a:t>
                      </a:r>
                      <a:endParaRPr lang="en-US" sz="3200" b="1" dirty="0">
                        <a:solidFill>
                          <a:srgbClr val="182028"/>
                        </a:solidFill>
                        <a:latin typeface="Abadi MT Condensed Light" charset="0"/>
                        <a:ea typeface="Abadi MT Condensed Light" charset="0"/>
                        <a:cs typeface="Abadi MT Condensed Light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1039023"/>
                  </a:ext>
                </a:extLst>
              </a:tr>
              <a:tr h="982959">
                <a:tc>
                  <a:txBody>
                    <a:bodyPr/>
                    <a:lstStyle/>
                    <a:p>
                      <a:r>
                        <a:rPr lang="en-US" sz="3200" b="1" dirty="0">
                          <a:solidFill>
                            <a:srgbClr val="182028"/>
                          </a:solidFill>
                          <a:latin typeface="Abadi MT Condensed Light" charset="0"/>
                          <a:ea typeface="Abadi MT Condensed Light" charset="0"/>
                          <a:cs typeface="Abadi MT Condensed Light" charset="0"/>
                        </a:rPr>
                        <a:t>Dashboard</a:t>
                      </a:r>
                      <a:r>
                        <a:rPr lang="en-US" sz="3200" b="1" baseline="0" dirty="0">
                          <a:solidFill>
                            <a:srgbClr val="182028"/>
                          </a:solidFill>
                          <a:latin typeface="Abadi MT Condensed Light" charset="0"/>
                          <a:ea typeface="Abadi MT Condensed Light" charset="0"/>
                          <a:cs typeface="Abadi MT Condensed Light" charset="0"/>
                        </a:rPr>
                        <a:t> Reporting</a:t>
                      </a:r>
                      <a:r>
                        <a:rPr lang="en-US" sz="3200" b="1" dirty="0">
                          <a:solidFill>
                            <a:srgbClr val="182028"/>
                          </a:solidFill>
                          <a:latin typeface="Abadi MT Condensed Light" charset="0"/>
                          <a:ea typeface="Abadi MT Condensed Light" charset="0"/>
                          <a:cs typeface="Abadi MT Condensed Light" charset="0"/>
                        </a:rPr>
                        <a:t>  </a:t>
                      </a:r>
                    </a:p>
                    <a:p>
                      <a:r>
                        <a:rPr lang="en-US" sz="3200" b="1" dirty="0">
                          <a:solidFill>
                            <a:srgbClr val="182028"/>
                          </a:solidFill>
                          <a:latin typeface="Abadi MT Condensed Light" charset="0"/>
                          <a:ea typeface="Abadi MT Condensed Light" charset="0"/>
                          <a:cs typeface="Abadi MT Condensed Light" charset="0"/>
                        </a:rPr>
                        <a:t>(Key performance metrics)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441374"/>
                  </a:ext>
                </a:extLst>
              </a:tr>
              <a:tr h="993882">
                <a:tc>
                  <a:txBody>
                    <a:bodyPr/>
                    <a:lstStyle/>
                    <a:p>
                      <a:r>
                        <a:rPr lang="en-US" sz="3200" b="1" dirty="0">
                          <a:solidFill>
                            <a:srgbClr val="182028"/>
                          </a:solidFill>
                          <a:latin typeface="Abadi MT Condensed Light" charset="0"/>
                          <a:ea typeface="Abadi MT Condensed Light" charset="0"/>
                          <a:cs typeface="Abadi MT Condensed Light" charset="0"/>
                        </a:rPr>
                        <a:t>Monitor Departments’ Performance</a:t>
                      </a:r>
                    </a:p>
                    <a:p>
                      <a:endParaRPr lang="en-US" sz="3200" b="1" dirty="0">
                        <a:solidFill>
                          <a:srgbClr val="182028"/>
                        </a:solidFill>
                        <a:latin typeface="Abadi MT Condensed Light" charset="0"/>
                        <a:ea typeface="Abadi MT Condensed Light" charset="0"/>
                        <a:cs typeface="Abadi MT Condensed Light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4455710"/>
                  </a:ext>
                </a:extLst>
              </a:tr>
              <a:tr h="1217777">
                <a:tc>
                  <a:txBody>
                    <a:bodyPr/>
                    <a:lstStyle/>
                    <a:p>
                      <a:r>
                        <a:rPr lang="en-US" sz="3200" b="1" dirty="0">
                          <a:solidFill>
                            <a:srgbClr val="182028"/>
                          </a:solidFill>
                          <a:latin typeface="Abadi MT Condensed Light" charset="0"/>
                          <a:ea typeface="Abadi MT Condensed Light" charset="0"/>
                          <a:cs typeface="Abadi MT Condensed Light" charset="0"/>
                        </a:rPr>
                        <a:t>Ranking</a:t>
                      </a:r>
                    </a:p>
                    <a:p>
                      <a:r>
                        <a:rPr lang="en-US" sz="3200" b="1" dirty="0">
                          <a:solidFill>
                            <a:srgbClr val="182028"/>
                          </a:solidFill>
                          <a:latin typeface="Abadi MT Condensed Light" charset="0"/>
                          <a:ea typeface="Abadi MT Condensed Light" charset="0"/>
                          <a:cs typeface="Abadi MT Condensed Light" charset="0"/>
                        </a:rPr>
                        <a:t>(Stakeholder</a:t>
                      </a:r>
                      <a:r>
                        <a:rPr lang="en-US" sz="3200" b="1" baseline="0" dirty="0">
                          <a:solidFill>
                            <a:srgbClr val="182028"/>
                          </a:solidFill>
                          <a:latin typeface="Abadi MT Condensed Light" charset="0"/>
                          <a:ea typeface="Abadi MT Condensed Light" charset="0"/>
                          <a:cs typeface="Abadi MT Condensed Light" charset="0"/>
                        </a:rPr>
                        <a:t> engagements)</a:t>
                      </a:r>
                      <a:endParaRPr lang="en-US" sz="3200" b="1" dirty="0">
                        <a:solidFill>
                          <a:srgbClr val="182028"/>
                        </a:solidFill>
                        <a:latin typeface="Abadi MT Condensed Light" charset="0"/>
                        <a:ea typeface="Abadi MT Condensed Light" charset="0"/>
                        <a:cs typeface="Abadi MT Condensed Light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3338552"/>
                  </a:ext>
                </a:extLst>
              </a:tr>
              <a:tr h="1225467">
                <a:tc>
                  <a:txBody>
                    <a:bodyPr/>
                    <a:lstStyle/>
                    <a:p>
                      <a:r>
                        <a:rPr lang="en-US" sz="3200" b="1" dirty="0">
                          <a:solidFill>
                            <a:srgbClr val="182028"/>
                          </a:solidFill>
                          <a:latin typeface="Abadi MT Condensed Light" charset="0"/>
                          <a:ea typeface="Abadi MT Condensed Light" charset="0"/>
                          <a:cs typeface="Abadi MT Condensed Light" charset="0"/>
                        </a:rPr>
                        <a:t>Client Profile</a:t>
                      </a:r>
                    </a:p>
                    <a:p>
                      <a:r>
                        <a:rPr lang="en-US" sz="3200" b="1" dirty="0">
                          <a:solidFill>
                            <a:srgbClr val="182028"/>
                          </a:solidFill>
                          <a:latin typeface="Abadi MT Condensed Light" charset="0"/>
                          <a:ea typeface="Abadi MT Condensed Light" charset="0"/>
                          <a:cs typeface="Abadi MT Condensed Light" charset="0"/>
                        </a:rPr>
                        <a:t>(Consolidated profile view of</a:t>
                      </a:r>
                      <a:r>
                        <a:rPr lang="en-US" sz="3200" b="1" baseline="0" dirty="0">
                          <a:solidFill>
                            <a:srgbClr val="182028"/>
                          </a:solidFill>
                          <a:latin typeface="Abadi MT Condensed Light" charset="0"/>
                          <a:ea typeface="Abadi MT Condensed Light" charset="0"/>
                          <a:cs typeface="Abadi MT Condensed Light" charset="0"/>
                        </a:rPr>
                        <a:t> each client)</a:t>
                      </a:r>
                      <a:endParaRPr lang="en-US" sz="3200" b="1" dirty="0">
                        <a:solidFill>
                          <a:srgbClr val="182028"/>
                        </a:solidFill>
                        <a:latin typeface="Abadi MT Condensed Light" charset="0"/>
                        <a:ea typeface="Abadi MT Condensed Light" charset="0"/>
                        <a:cs typeface="Abadi MT Condensed Light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7974060"/>
                  </a:ext>
                </a:extLst>
              </a:tr>
              <a:tr h="1225467">
                <a:tc>
                  <a:txBody>
                    <a:bodyPr/>
                    <a:lstStyle/>
                    <a:p>
                      <a:r>
                        <a:rPr lang="en-US" sz="3200" b="1" dirty="0">
                          <a:solidFill>
                            <a:srgbClr val="182028"/>
                          </a:solidFill>
                          <a:latin typeface="Abadi MT Condensed Light" charset="0"/>
                          <a:ea typeface="Abadi MT Condensed Light" charset="0"/>
                          <a:cs typeface="Abadi MT Condensed Light" charset="0"/>
                        </a:rPr>
                        <a:t>Email function</a:t>
                      </a:r>
                      <a:r>
                        <a:rPr lang="en-US" sz="3200" b="1" baseline="0" dirty="0">
                          <a:solidFill>
                            <a:srgbClr val="182028"/>
                          </a:solidFill>
                          <a:latin typeface="Abadi MT Condensed Light" charset="0"/>
                          <a:ea typeface="Abadi MT Condensed Light" charset="0"/>
                          <a:cs typeface="Abadi MT Condensed Light" charset="0"/>
                        </a:rPr>
                        <a:t> </a:t>
                      </a:r>
                      <a:endParaRPr lang="en-US" sz="3200" b="1" dirty="0">
                        <a:solidFill>
                          <a:srgbClr val="182028"/>
                        </a:solidFill>
                        <a:latin typeface="Abadi MT Condensed Light" charset="0"/>
                        <a:ea typeface="Abadi MT Condensed Light" charset="0"/>
                        <a:cs typeface="Abadi MT Condensed Light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7877105"/>
                  </a:ext>
                </a:extLst>
              </a:tr>
              <a:tr h="1225467">
                <a:tc>
                  <a:txBody>
                    <a:bodyPr/>
                    <a:lstStyle/>
                    <a:p>
                      <a:r>
                        <a:rPr lang="en-US" sz="3200" b="1" dirty="0">
                          <a:solidFill>
                            <a:srgbClr val="182028"/>
                          </a:solidFill>
                          <a:latin typeface="Abadi MT Condensed Light" charset="0"/>
                          <a:ea typeface="Abadi MT Condensed Light" charset="0"/>
                          <a:cs typeface="Abadi MT Condensed Light" charset="0"/>
                        </a:rPr>
                        <a:t>Generate Reports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5307986"/>
                  </a:ext>
                </a:extLst>
              </a:tr>
            </a:tbl>
          </a:graphicData>
        </a:graphic>
      </p:graphicFrame>
      <p:pic>
        <p:nvPicPr>
          <p:cNvPr id="19" name="Picture 18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3375" r="98750">
                        <a14:foregroundMark x1="36250" y1="73538" x2="36250" y2="73538"/>
                        <a14:foregroundMark x1="46750" y1="68615" x2="46750" y2="68615"/>
                        <a14:foregroundMark x1="41500" y1="65538" x2="41500" y2="65538"/>
                        <a14:foregroundMark x1="38750" y1="67385" x2="38375" y2="67385"/>
                        <a14:foregroundMark x1="36125" y1="68000" x2="36125" y2="68000"/>
                        <a14:foregroundMark x1="37500" y1="79692" x2="37500" y2="79692"/>
                        <a14:foregroundMark x1="38625" y1="83077" x2="38625" y2="83077"/>
                        <a14:foregroundMark x1="41375" y1="81846" x2="41375" y2="81846"/>
                        <a14:foregroundMark x1="42125" y1="78769" x2="42125" y2="78769"/>
                        <a14:foregroundMark x1="47000" y1="76615" x2="47000" y2="76615"/>
                        <a14:foregroundMark x1="46500" y1="73231" x2="46500" y2="73231"/>
                        <a14:foregroundMark x1="47250" y1="81846" x2="47250" y2="81846"/>
                        <a14:foregroundMark x1="48125" y1="74769" x2="48125" y2="74769"/>
                        <a14:foregroundMark x1="50375" y1="74462" x2="50375" y2="74462"/>
                        <a14:foregroundMark x1="52000" y1="72000" x2="52000" y2="72000"/>
                        <a14:foregroundMark x1="52500" y1="69231" x2="52500" y2="69231"/>
                        <a14:foregroundMark x1="52000" y1="66154" x2="52000" y2="66154"/>
                        <a14:foregroundMark x1="48625" y1="65846" x2="48625" y2="65846"/>
                        <a14:foregroundMark x1="51250" y1="76000" x2="51250" y2="76000"/>
                        <a14:foregroundMark x1="52125" y1="80000" x2="52125" y2="80000"/>
                        <a14:foregroundMark x1="52750" y1="83077" x2="52750" y2="83077"/>
                        <a14:foregroundMark x1="56500" y1="81538" x2="56500" y2="81538"/>
                        <a14:foregroundMark x1="56750" y1="75077" x2="56750" y2="75077"/>
                        <a14:foregroundMark x1="56625" y1="70462" x2="56625" y2="70462"/>
                        <a14:foregroundMark x1="56875" y1="66769" x2="56875" y2="66769"/>
                        <a14:foregroundMark x1="58000" y1="65846" x2="58000" y2="65846"/>
                        <a14:foregroundMark x1="59125" y1="70769" x2="59125" y2="70769"/>
                        <a14:foregroundMark x1="60500" y1="75077" x2="60500" y2="75077"/>
                        <a14:foregroundMark x1="60625" y1="79692" x2="60625" y2="79692"/>
                        <a14:foregroundMark x1="59500" y1="75692" x2="59500" y2="75692"/>
                        <a14:foregroundMark x1="60625" y1="83077" x2="60625" y2="83077"/>
                        <a14:foregroundMark x1="61625" y1="77846" x2="61625" y2="77846"/>
                        <a14:foregroundMark x1="62250" y1="73231" x2="62250" y2="73231"/>
                        <a14:foregroundMark x1="62875" y1="68615" x2="62875" y2="68615"/>
                        <a14:foregroundMark x1="63125" y1="67077" x2="63125" y2="67077"/>
                        <a14:foregroundMark x1="63625" y1="66769" x2="63625" y2="66769"/>
                        <a14:foregroundMark x1="63750" y1="65846" x2="63750" y2="65846"/>
                        <a14:foregroundMark x1="64625" y1="68615" x2="64625" y2="68615"/>
                        <a14:foregroundMark x1="64625" y1="67385" x2="64625" y2="68308"/>
                        <a14:foregroundMark x1="64625" y1="75692" x2="64625" y2="75692"/>
                        <a14:foregroundMark x1="64750" y1="78462" x2="64750" y2="78462"/>
                        <a14:foregroundMark x1="64750" y1="82462" x2="64750" y2="82462"/>
                        <a14:foregroundMark x1="29125" y1="39692" x2="29125" y2="39692"/>
                        <a14:foregroundMark x1="29875" y1="38154" x2="29875" y2="38154"/>
                        <a14:foregroundMark x1="26625" y1="46462" x2="26625" y2="46462"/>
                        <a14:foregroundMark x1="28500" y1="49846" x2="28500" y2="49846"/>
                        <a14:foregroundMark x1="44625" y1="32923" x2="44625" y2="32923"/>
                        <a14:foregroundMark x1="42500" y1="31385" x2="42500" y2="31385"/>
                        <a14:foregroundMark x1="41875" y1="31077" x2="42125" y2="32000"/>
                        <a14:foregroundMark x1="43875" y1="40923" x2="43875" y2="40923"/>
                        <a14:foregroundMark x1="45750" y1="40615" x2="45750" y2="40615"/>
                        <a14:foregroundMark x1="47750" y1="37231" x2="47750" y2="37231"/>
                        <a14:foregroundMark x1="47875" y1="37231" x2="46500" y2="33231"/>
                        <a14:foregroundMark x1="46000" y1="30769" x2="46000" y2="30769"/>
                        <a14:foregroundMark x1="44250" y1="28923" x2="44250" y2="28923"/>
                        <a14:foregroundMark x1="42125" y1="33538" x2="42125" y2="33538"/>
                        <a14:foregroundMark x1="54125" y1="40615" x2="54125" y2="40615"/>
                        <a14:foregroundMark x1="55875" y1="40000" x2="55875" y2="40000"/>
                        <a14:foregroundMark x1="59625" y1="31692" x2="59750" y2="35385"/>
                        <a14:foregroundMark x1="60625" y1="44615" x2="60625" y2="44615"/>
                        <a14:foregroundMark x1="58625" y1="40000" x2="58625" y2="400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614071" y="3703106"/>
            <a:ext cx="3960814" cy="1609082"/>
          </a:xfrm>
          <a:prstGeom prst="rect">
            <a:avLst/>
          </a:prstGeom>
        </p:spPr>
      </p:pic>
      <p:pic>
        <p:nvPicPr>
          <p:cNvPr id="26" name="Picture 4" descr="Image result for tick and cross transparent"/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44948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935"/>
          <a:stretch/>
        </p:blipFill>
        <p:spPr bwMode="auto">
          <a:xfrm>
            <a:off x="11694115" y="6400121"/>
            <a:ext cx="981149" cy="854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4" descr="Image result for tick and cross transparent"/>
          <p:cNvPicPr>
            <a:picLocks noChangeAspect="1" noChangeArrowheads="1"/>
          </p:cNvPicPr>
          <p:nvPr/>
        </p:nvPicPr>
        <p:blipFill rotWithShape="1">
          <a:blip r:embed="rId6" cstate="email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349" b="100000" l="0" r="4581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1113"/>
          <a:stretch/>
        </p:blipFill>
        <p:spPr bwMode="auto">
          <a:xfrm>
            <a:off x="19192996" y="5315549"/>
            <a:ext cx="849940" cy="902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9476" y="3666306"/>
            <a:ext cx="2676088" cy="1727600"/>
          </a:xfrm>
          <a:prstGeom prst="rect">
            <a:avLst/>
          </a:prstGeom>
        </p:spPr>
      </p:pic>
      <p:pic>
        <p:nvPicPr>
          <p:cNvPr id="31" name="Picture 4" descr="Image result for tick and cross transparent"/>
          <p:cNvPicPr>
            <a:picLocks noChangeAspect="1" noChangeArrowheads="1"/>
          </p:cNvPicPr>
          <p:nvPr/>
        </p:nvPicPr>
        <p:blipFill rotWithShape="1">
          <a:blip r:embed="rId6" cstate="email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349" b="100000" l="0" r="4581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1113"/>
          <a:stretch/>
        </p:blipFill>
        <p:spPr bwMode="auto">
          <a:xfrm>
            <a:off x="19169508" y="6373230"/>
            <a:ext cx="849940" cy="902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4" descr="Image result for tick and cross transparent"/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44948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935"/>
          <a:stretch/>
        </p:blipFill>
        <p:spPr bwMode="auto">
          <a:xfrm>
            <a:off x="11694115" y="7520516"/>
            <a:ext cx="981149" cy="854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4" descr="Image result for tick and cross transparent"/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44948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935"/>
          <a:stretch/>
        </p:blipFill>
        <p:spPr bwMode="auto">
          <a:xfrm>
            <a:off x="19096980" y="12473433"/>
            <a:ext cx="951043" cy="913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4" descr="Image result for tick and cross transparent"/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44948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935"/>
          <a:stretch/>
        </p:blipFill>
        <p:spPr bwMode="auto">
          <a:xfrm>
            <a:off x="11694115" y="5257574"/>
            <a:ext cx="981149" cy="854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4" descr="Image result for tick and cross transparent"/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44948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935"/>
          <a:stretch/>
        </p:blipFill>
        <p:spPr bwMode="auto">
          <a:xfrm>
            <a:off x="19068405" y="11314177"/>
            <a:ext cx="951043" cy="913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4" descr="Image result for tick and cross transparent"/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44948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935"/>
          <a:stretch/>
        </p:blipFill>
        <p:spPr bwMode="auto">
          <a:xfrm>
            <a:off x="11694115" y="8532811"/>
            <a:ext cx="981149" cy="854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4" descr="Image result for tick and cross transparent"/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44948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935"/>
          <a:stretch/>
        </p:blipFill>
        <p:spPr bwMode="auto">
          <a:xfrm>
            <a:off x="11694115" y="9989524"/>
            <a:ext cx="981149" cy="854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" descr="Image result for tick and cross transparent"/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44948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935"/>
          <a:stretch/>
        </p:blipFill>
        <p:spPr bwMode="auto">
          <a:xfrm>
            <a:off x="11694114" y="11343326"/>
            <a:ext cx="981149" cy="854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4" descr="Image result for tick and cross transparent"/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44948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935"/>
          <a:stretch/>
        </p:blipFill>
        <p:spPr bwMode="auto">
          <a:xfrm>
            <a:off x="11694115" y="12566181"/>
            <a:ext cx="981149" cy="854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4" descr="Image result for tick and cross transparent"/>
          <p:cNvPicPr>
            <a:picLocks noChangeAspect="1" noChangeArrowheads="1"/>
          </p:cNvPicPr>
          <p:nvPr/>
        </p:nvPicPr>
        <p:blipFill rotWithShape="1">
          <a:blip r:embed="rId6" cstate="email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349" b="100000" l="0" r="4581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1113"/>
          <a:stretch/>
        </p:blipFill>
        <p:spPr bwMode="auto">
          <a:xfrm>
            <a:off x="19181252" y="7434272"/>
            <a:ext cx="849940" cy="902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4" descr="Image result for tick and cross transparent"/>
          <p:cNvPicPr>
            <a:picLocks noChangeAspect="1" noChangeArrowheads="1"/>
          </p:cNvPicPr>
          <p:nvPr/>
        </p:nvPicPr>
        <p:blipFill rotWithShape="1">
          <a:blip r:embed="rId6" cstate="email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349" b="100000" l="0" r="4581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1113"/>
          <a:stretch/>
        </p:blipFill>
        <p:spPr bwMode="auto">
          <a:xfrm>
            <a:off x="19192996" y="8544472"/>
            <a:ext cx="849940" cy="902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4" descr="Image result for tick and cross transparent"/>
          <p:cNvPicPr>
            <a:picLocks noChangeAspect="1" noChangeArrowheads="1"/>
          </p:cNvPicPr>
          <p:nvPr/>
        </p:nvPicPr>
        <p:blipFill rotWithShape="1">
          <a:blip r:embed="rId6" cstate="email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349" b="100000" l="0" r="4581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1113"/>
          <a:stretch/>
        </p:blipFill>
        <p:spPr bwMode="auto">
          <a:xfrm>
            <a:off x="19192996" y="9989524"/>
            <a:ext cx="849940" cy="902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0060422" y="2861259"/>
            <a:ext cx="4434195" cy="81560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  <a:sym typeface="Roboto Regular"/>
              </a:rPr>
              <a:t>COMPARISON</a:t>
            </a:r>
          </a:p>
        </p:txBody>
      </p:sp>
      <p:sp>
        <p:nvSpPr>
          <p:cNvPr id="23" name="Shape 339"/>
          <p:cNvSpPr txBox="1">
            <a:spLocks/>
          </p:cNvSpPr>
          <p:nvPr/>
        </p:nvSpPr>
        <p:spPr>
          <a:xfrm>
            <a:off x="3040944" y="781694"/>
            <a:ext cx="18287493" cy="16308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Roboto Bold"/>
                <a:ea typeface="Roboto Bold"/>
                <a:cs typeface="Roboto Bold"/>
                <a:sym typeface="Roboto Bold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hangingPunct="1"/>
            <a:r>
              <a:rPr lang="en-US" sz="96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SOLUTION</a:t>
            </a:r>
          </a:p>
        </p:txBody>
      </p:sp>
      <p:sp>
        <p:nvSpPr>
          <p:cNvPr id="24" name="Shape 81"/>
          <p:cNvSpPr/>
          <p:nvPr/>
        </p:nvSpPr>
        <p:spPr>
          <a:xfrm>
            <a:off x="11585850" y="2703910"/>
            <a:ext cx="1383341" cy="0"/>
          </a:xfrm>
          <a:prstGeom prst="line">
            <a:avLst/>
          </a:prstGeom>
          <a:ln w="139700">
            <a:solidFill>
              <a:schemeClr val="accent3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5178580"/>
      </p:ext>
    </p:extLst>
  </p:cSld>
  <p:clrMapOvr>
    <a:masterClrMapping/>
  </p:clrMapOvr>
  <p:transition spd="slow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/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6" r="5556"/>
          <a:stretch>
            <a:fillRect/>
          </a:stretch>
        </p:blipFill>
        <p:spPr>
          <a:xfrm>
            <a:off x="0" y="0"/>
            <a:ext cx="24384000" cy="13716000"/>
          </a:xfrm>
          <a:prstGeom prst="roundRect">
            <a:avLst>
              <a:gd name="adj" fmla="val 0"/>
            </a:avLst>
          </a:prstGeom>
          <a:solidFill>
            <a:schemeClr val="tx1"/>
          </a:solidFill>
        </p:spPr>
      </p:pic>
      <p:sp>
        <p:nvSpPr>
          <p:cNvPr id="12" name="Shape 539"/>
          <p:cNvSpPr/>
          <p:nvPr/>
        </p:nvSpPr>
        <p:spPr>
          <a:xfrm rot="10800000">
            <a:off x="21347556" y="1082443"/>
            <a:ext cx="4094093" cy="84325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6" h="21600" extrusionOk="0">
                <a:moveTo>
                  <a:pt x="55" y="0"/>
                </a:moveTo>
                <a:lnTo>
                  <a:pt x="3586" y="1752"/>
                </a:lnTo>
                <a:lnTo>
                  <a:pt x="21288" y="10338"/>
                </a:lnTo>
                <a:cubicBezTo>
                  <a:pt x="21491" y="10457"/>
                  <a:pt x="21600" y="10606"/>
                  <a:pt x="21596" y="10760"/>
                </a:cubicBezTo>
                <a:cubicBezTo>
                  <a:pt x="21591" y="10927"/>
                  <a:pt x="21453" y="11087"/>
                  <a:pt x="21212" y="11206"/>
                </a:cubicBezTo>
                <a:lnTo>
                  <a:pt x="0" y="21600"/>
                </a:lnTo>
                <a:lnTo>
                  <a:pt x="55" y="0"/>
                </a:lnTo>
                <a:close/>
              </a:path>
            </a:pathLst>
          </a:custGeom>
          <a:solidFill>
            <a:schemeClr val="accent4">
              <a:alpha val="94831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3" name="Shape 540"/>
          <p:cNvSpPr/>
          <p:nvPr/>
        </p:nvSpPr>
        <p:spPr>
          <a:xfrm rot="10800000">
            <a:off x="15250516" y="-710485"/>
            <a:ext cx="11025680" cy="64897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67" extrusionOk="0">
                <a:moveTo>
                  <a:pt x="71" y="14094"/>
                </a:moveTo>
                <a:cubicBezTo>
                  <a:pt x="718" y="13042"/>
                  <a:pt x="1363" y="11985"/>
                  <a:pt x="2006" y="10923"/>
                </a:cubicBezTo>
                <a:cubicBezTo>
                  <a:pt x="4111" y="7440"/>
                  <a:pt x="6186" y="3906"/>
                  <a:pt x="8230" y="320"/>
                </a:cubicBezTo>
                <a:cubicBezTo>
                  <a:pt x="8354" y="84"/>
                  <a:pt x="8539" y="-33"/>
                  <a:pt x="8724" y="9"/>
                </a:cubicBezTo>
                <a:cubicBezTo>
                  <a:pt x="8850" y="37"/>
                  <a:pt x="8966" y="139"/>
                  <a:pt x="9053" y="296"/>
                </a:cubicBezTo>
                <a:lnTo>
                  <a:pt x="21600" y="21567"/>
                </a:lnTo>
                <a:lnTo>
                  <a:pt x="8691" y="21546"/>
                </a:lnTo>
                <a:lnTo>
                  <a:pt x="2236" y="21536"/>
                </a:lnTo>
                <a:lnTo>
                  <a:pt x="0" y="21533"/>
                </a:lnTo>
                <a:lnTo>
                  <a:pt x="71" y="14094"/>
                </a:lnTo>
                <a:close/>
              </a:path>
            </a:pathLst>
          </a:custGeom>
          <a:solidFill>
            <a:schemeClr val="accent3">
              <a:alpha val="94831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4" name="Shape 541"/>
          <p:cNvSpPr/>
          <p:nvPr/>
        </p:nvSpPr>
        <p:spPr>
          <a:xfrm rot="10800000">
            <a:off x="-43845" y="12277831"/>
            <a:ext cx="1410214" cy="14685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alpha val="94831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963222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15</a:t>
            </a:fld>
            <a:endParaRPr/>
          </a:p>
        </p:txBody>
      </p:sp>
      <p:sp>
        <p:nvSpPr>
          <p:cNvPr id="30" name="Shape 339"/>
          <p:cNvSpPr txBox="1">
            <a:spLocks/>
          </p:cNvSpPr>
          <p:nvPr/>
        </p:nvSpPr>
        <p:spPr>
          <a:xfrm>
            <a:off x="3040944" y="781694"/>
            <a:ext cx="18287493" cy="16308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Roboto Bold"/>
                <a:ea typeface="Roboto Bold"/>
                <a:cs typeface="Roboto Bold"/>
                <a:sym typeface="Roboto Bold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hangingPunct="1"/>
            <a:r>
              <a:rPr lang="en-US" sz="96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TO-BE</a:t>
            </a:r>
            <a:r>
              <a:rPr lang="en-US" sz="115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 </a:t>
            </a:r>
            <a:r>
              <a:rPr lang="en-US" sz="96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WORKFLOW</a:t>
            </a:r>
          </a:p>
        </p:txBody>
      </p:sp>
      <p:sp>
        <p:nvSpPr>
          <p:cNvPr id="5" name="Shape 81"/>
          <p:cNvSpPr/>
          <p:nvPr/>
        </p:nvSpPr>
        <p:spPr>
          <a:xfrm>
            <a:off x="11585850" y="2703910"/>
            <a:ext cx="1383341" cy="0"/>
          </a:xfrm>
          <a:prstGeom prst="line">
            <a:avLst/>
          </a:prstGeom>
          <a:ln w="139700">
            <a:solidFill>
              <a:schemeClr val="accent3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6" name="TextBox 5"/>
          <p:cNvSpPr txBox="1"/>
          <p:nvPr/>
        </p:nvSpPr>
        <p:spPr>
          <a:xfrm>
            <a:off x="8858251" y="2861259"/>
            <a:ext cx="6693642" cy="81560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  <a:sym typeface="Roboto Regular"/>
              </a:rPr>
              <a:t>Screenings and Email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251" y="3834214"/>
            <a:ext cx="20341446" cy="9739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500959"/>
      </p:ext>
    </p:extLst>
  </p:cSld>
  <p:clrMapOvr>
    <a:masterClrMapping/>
  </p:clrMapOvr>
  <p:transition spd="slow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16</a:t>
            </a:fld>
            <a:endParaRPr/>
          </a:p>
        </p:txBody>
      </p:sp>
      <p:sp>
        <p:nvSpPr>
          <p:cNvPr id="30" name="Shape 339"/>
          <p:cNvSpPr txBox="1">
            <a:spLocks/>
          </p:cNvSpPr>
          <p:nvPr/>
        </p:nvSpPr>
        <p:spPr>
          <a:xfrm>
            <a:off x="3040944" y="781694"/>
            <a:ext cx="18287493" cy="16308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Roboto Bold"/>
                <a:ea typeface="Roboto Bold"/>
                <a:cs typeface="Roboto Bold"/>
                <a:sym typeface="Roboto Bold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hangingPunct="1"/>
            <a:r>
              <a:rPr lang="en-US" sz="96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TO-BE</a:t>
            </a:r>
            <a:r>
              <a:rPr lang="en-US" sz="115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 </a:t>
            </a:r>
            <a:r>
              <a:rPr lang="en-US" sz="96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WORKFLOW</a:t>
            </a:r>
          </a:p>
        </p:txBody>
      </p:sp>
      <p:sp>
        <p:nvSpPr>
          <p:cNvPr id="5" name="Shape 81"/>
          <p:cNvSpPr/>
          <p:nvPr/>
        </p:nvSpPr>
        <p:spPr>
          <a:xfrm>
            <a:off x="11585850" y="2703910"/>
            <a:ext cx="1383341" cy="0"/>
          </a:xfrm>
          <a:prstGeom prst="line">
            <a:avLst/>
          </a:prstGeom>
          <a:ln w="139700">
            <a:solidFill>
              <a:schemeClr val="accent3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6" name="TextBox 5"/>
          <p:cNvSpPr txBox="1"/>
          <p:nvPr/>
        </p:nvSpPr>
        <p:spPr>
          <a:xfrm>
            <a:off x="7829550" y="2861259"/>
            <a:ext cx="9258299" cy="81560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  <a:sym typeface="Roboto Regular"/>
              </a:rPr>
              <a:t>Client,</a:t>
            </a:r>
            <a:r>
              <a:rPr kumimoji="0" lang="en-US" sz="4800" b="0" i="0" u="none" strike="noStrike" cap="none" spc="0" normalizeH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  <a:sym typeface="Roboto Regular"/>
              </a:rPr>
              <a:t> Dashboard and Reports</a:t>
            </a:r>
            <a:endParaRPr kumimoji="0" lang="en-US" sz="4800" b="0" i="0" u="none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latin typeface="Aharoni" panose="02010803020104030203" pitchFamily="2" charset="-79"/>
              <a:ea typeface="Abadi MT Condensed Extra Bold" charset="0"/>
              <a:cs typeface="Aharoni" panose="02010803020104030203" pitchFamily="2" charset="-79"/>
              <a:sym typeface="Roboto Regular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2000" y="3749926"/>
            <a:ext cx="19486512" cy="996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6132"/>
      </p:ext>
    </p:extLst>
  </p:cSld>
  <p:clrMapOvr>
    <a:masterClrMapping/>
  </p:clrMapOvr>
  <p:transition spd="slow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1"/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24384000" cy="13716000"/>
          </a:xfrm>
          <a:prstGeom prst="roundRect">
            <a:avLst>
              <a:gd name="adj" fmla="val 0"/>
            </a:avLst>
          </a:prstGeom>
          <a:solidFill>
            <a:schemeClr val="tx1"/>
          </a:solidFill>
        </p:spPr>
      </p:pic>
      <p:sp>
        <p:nvSpPr>
          <p:cNvPr id="12" name="Shape 539"/>
          <p:cNvSpPr/>
          <p:nvPr/>
        </p:nvSpPr>
        <p:spPr>
          <a:xfrm rot="10800000">
            <a:off x="20331556" y="2582145"/>
            <a:ext cx="4094093" cy="84325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6" h="21600" extrusionOk="0">
                <a:moveTo>
                  <a:pt x="55" y="0"/>
                </a:moveTo>
                <a:lnTo>
                  <a:pt x="3586" y="1752"/>
                </a:lnTo>
                <a:lnTo>
                  <a:pt x="21288" y="10338"/>
                </a:lnTo>
                <a:cubicBezTo>
                  <a:pt x="21491" y="10457"/>
                  <a:pt x="21600" y="10606"/>
                  <a:pt x="21596" y="10760"/>
                </a:cubicBezTo>
                <a:cubicBezTo>
                  <a:pt x="21591" y="10927"/>
                  <a:pt x="21453" y="11087"/>
                  <a:pt x="21212" y="11206"/>
                </a:cubicBezTo>
                <a:lnTo>
                  <a:pt x="0" y="21600"/>
                </a:lnTo>
                <a:lnTo>
                  <a:pt x="55" y="0"/>
                </a:lnTo>
                <a:close/>
              </a:path>
            </a:pathLst>
          </a:custGeom>
          <a:solidFill>
            <a:schemeClr val="accent4">
              <a:alpha val="94831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3" name="Shape 540"/>
          <p:cNvSpPr/>
          <p:nvPr/>
        </p:nvSpPr>
        <p:spPr>
          <a:xfrm rot="10800000">
            <a:off x="13403557" y="-24685"/>
            <a:ext cx="11025680" cy="64897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67" extrusionOk="0">
                <a:moveTo>
                  <a:pt x="71" y="14094"/>
                </a:moveTo>
                <a:cubicBezTo>
                  <a:pt x="718" y="13042"/>
                  <a:pt x="1363" y="11985"/>
                  <a:pt x="2006" y="10923"/>
                </a:cubicBezTo>
                <a:cubicBezTo>
                  <a:pt x="4111" y="7440"/>
                  <a:pt x="6186" y="3906"/>
                  <a:pt x="8230" y="320"/>
                </a:cubicBezTo>
                <a:cubicBezTo>
                  <a:pt x="8354" y="84"/>
                  <a:pt x="8539" y="-33"/>
                  <a:pt x="8724" y="9"/>
                </a:cubicBezTo>
                <a:cubicBezTo>
                  <a:pt x="8850" y="37"/>
                  <a:pt x="8966" y="139"/>
                  <a:pt x="9053" y="296"/>
                </a:cubicBezTo>
                <a:lnTo>
                  <a:pt x="21600" y="21567"/>
                </a:lnTo>
                <a:lnTo>
                  <a:pt x="8691" y="21546"/>
                </a:lnTo>
                <a:lnTo>
                  <a:pt x="2236" y="21536"/>
                </a:lnTo>
                <a:lnTo>
                  <a:pt x="0" y="21533"/>
                </a:lnTo>
                <a:lnTo>
                  <a:pt x="71" y="14094"/>
                </a:lnTo>
                <a:close/>
              </a:path>
            </a:pathLst>
          </a:custGeom>
          <a:solidFill>
            <a:schemeClr val="accent3">
              <a:alpha val="94831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dirty="0"/>
          </a:p>
        </p:txBody>
      </p:sp>
      <p:sp>
        <p:nvSpPr>
          <p:cNvPr id="15" name="Shape 542"/>
          <p:cNvSpPr txBox="1">
            <a:spLocks/>
          </p:cNvSpPr>
          <p:nvPr/>
        </p:nvSpPr>
        <p:spPr>
          <a:xfrm>
            <a:off x="15436784" y="164274"/>
            <a:ext cx="8988865" cy="421064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hangingPunct="1">
              <a:defRPr sz="8400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lang="en-US" sz="9600" dirty="0">
                <a:solidFill>
                  <a:srgbClr val="FFFFFF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  <a:sym typeface="Roboto Bold"/>
              </a:rPr>
              <a:t>TECHNOLOGY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6911668" y="2269596"/>
            <a:ext cx="6832600" cy="1308050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ARCHITECTURE DIAGRAM</a:t>
            </a: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TECHNICAL COMPLEXITY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Abadi MT Condensed Extra Bold" charset="0"/>
              <a:ea typeface="Abadi MT Condensed Extra Bold" charset="0"/>
              <a:cs typeface="Abadi MT Condensed Extra Bold" charset="0"/>
              <a:sym typeface="Robot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77003306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>
            <a:spLocks noGrp="1"/>
          </p:cNvSpPr>
          <p:nvPr>
            <p:ph type="title"/>
          </p:nvPr>
        </p:nvSpPr>
        <p:spPr>
          <a:xfrm>
            <a:off x="3048253" y="780262"/>
            <a:ext cx="18287493" cy="1630817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sz="96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TECHNOLOGY</a:t>
            </a:r>
            <a:endParaRPr sz="9600" dirty="0">
              <a:latin typeface="Aharoni" panose="02010803020104030203" pitchFamily="2" charset="-79"/>
              <a:ea typeface="Abadi MT Condensed Extra Bold" charset="0"/>
              <a:cs typeface="Aharoni" panose="02010803020104030203" pitchFamily="2" charset="-79"/>
            </a:endParaRPr>
          </a:p>
        </p:txBody>
      </p:sp>
      <p:sp>
        <p:nvSpPr>
          <p:cNvPr id="286" name="Shape 286"/>
          <p:cNvSpPr>
            <a:spLocks noGrp="1"/>
          </p:cNvSpPr>
          <p:nvPr>
            <p:ph type="sldNum" sz="quarter" idx="2"/>
          </p:nvPr>
        </p:nvSpPr>
        <p:spPr>
          <a:xfrm>
            <a:off x="23271754" y="12307021"/>
            <a:ext cx="260500" cy="482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18</a:t>
            </a:fld>
            <a:endParaRPr/>
          </a:p>
        </p:txBody>
      </p:sp>
      <p:sp>
        <p:nvSpPr>
          <p:cNvPr id="288" name="Shape 288"/>
          <p:cNvSpPr/>
          <p:nvPr/>
        </p:nvSpPr>
        <p:spPr>
          <a:xfrm>
            <a:off x="11446319" y="4574477"/>
            <a:ext cx="1383341" cy="1"/>
          </a:xfrm>
          <a:prstGeom prst="line">
            <a:avLst/>
          </a:prstGeom>
          <a:ln w="139700">
            <a:solidFill>
              <a:schemeClr val="accent3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3" name="Rounded Rectangle 32"/>
          <p:cNvSpPr/>
          <p:nvPr/>
        </p:nvSpPr>
        <p:spPr>
          <a:xfrm>
            <a:off x="9329716" y="4120986"/>
            <a:ext cx="5705182" cy="8668636"/>
          </a:xfrm>
          <a:prstGeom prst="roundRect">
            <a:avLst/>
          </a:prstGeom>
          <a:solidFill>
            <a:schemeClr val="tx1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34" name="Picture 33" descr="Image result for java icon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35381" y="5933147"/>
            <a:ext cx="2005320" cy="2256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ounded Rectangle 34"/>
          <p:cNvSpPr/>
          <p:nvPr/>
        </p:nvSpPr>
        <p:spPr>
          <a:xfrm>
            <a:off x="3028869" y="4120992"/>
            <a:ext cx="5705182" cy="8668630"/>
          </a:xfrm>
          <a:prstGeom prst="roundRect">
            <a:avLst/>
          </a:prstGeom>
          <a:solidFill>
            <a:schemeClr val="tx1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6" name="TextBox 35"/>
          <p:cNvSpPr txBox="1"/>
          <p:nvPr/>
        </p:nvSpPr>
        <p:spPr>
          <a:xfrm>
            <a:off x="4055995" y="4440291"/>
            <a:ext cx="32609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4000" b="1" dirty="0">
                <a:solidFill>
                  <a:srgbClr val="12141E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FRONTEND</a:t>
            </a:r>
          </a:p>
        </p:txBody>
      </p:sp>
      <p:pic>
        <p:nvPicPr>
          <p:cNvPr id="37" name="Picture 6" descr="Image result for mysql icon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46471" y1="65728" x2="46471" y2="65728"/>
                        <a14:foregroundMark x1="78627" y1="71127" x2="78627" y2="71127"/>
                        <a14:foregroundMark x1="67353" y1="39202" x2="67353" y2="39202"/>
                        <a14:foregroundMark x1="67353" y1="35446" x2="67353" y2="35446"/>
                        <a14:foregroundMark x1="69412" y1="19249" x2="69412" y2="19249"/>
                        <a14:foregroundMark x1="41373" y1="76291" x2="41373" y2="76291"/>
                        <a14:foregroundMark x1="23431" y1="71127" x2="23431" y2="71127"/>
                        <a14:foregroundMark x1="94608" y1="79343" x2="94608" y2="793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1299" y="6569984"/>
            <a:ext cx="2093679" cy="983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8" descr="Image result for amazon web services icon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000" b="90000" l="6000" r="96333">
                        <a14:foregroundMark x1="33667" y1="63333" x2="33667" y2="63333"/>
                        <a14:foregroundMark x1="34667" y1="65667" x2="34667" y2="65667"/>
                        <a14:foregroundMark x1="35333" y1="71333" x2="35333" y2="71333"/>
                        <a14:foregroundMark x1="36000" y1="67333" x2="36000" y2="67333"/>
                        <a14:foregroundMark x1="35333" y1="69000" x2="35333" y2="69000"/>
                        <a14:foregroundMark x1="28000" y1="61000" x2="28000" y2="61000"/>
                        <a14:foregroundMark x1="28000" y1="61000" x2="28000" y2="61000"/>
                        <a14:foregroundMark x1="27333" y1="64667" x2="27333" y2="64667"/>
                        <a14:foregroundMark x1="21000" y1="64667" x2="21000" y2="64667"/>
                        <a14:foregroundMark x1="21000" y1="62667" x2="21000" y2="62667"/>
                        <a14:foregroundMark x1="19333" y1="72000" x2="19333" y2="72000"/>
                        <a14:foregroundMark x1="48667" y1="64000" x2="48667" y2="64000"/>
                        <a14:foregroundMark x1="60667" y1="65000" x2="60667" y2="65000"/>
                        <a14:foregroundMark x1="68000" y1="65000" x2="68000" y2="65000"/>
                        <a14:foregroundMark x1="83000" y1="64000" x2="83000" y2="64000"/>
                        <a14:foregroundMark x1="87667" y1="80000" x2="87667" y2="80000"/>
                        <a14:foregroundMark x1="96333" y1="81000" x2="96333" y2="81000"/>
                        <a14:foregroundMark x1="92667" y1="79000" x2="92667" y2="79000"/>
                        <a14:foregroundMark x1="81333" y1="81667" x2="81333" y2="81667"/>
                        <a14:foregroundMark x1="71000" y1="80000" x2="71000" y2="80000"/>
                        <a14:foregroundMark x1="65667" y1="80000" x2="65667" y2="80000"/>
                        <a14:foregroundMark x1="65667" y1="77000" x2="65667" y2="77000"/>
                        <a14:foregroundMark x1="61333" y1="84000" x2="61333" y2="84000"/>
                        <a14:foregroundMark x1="52000" y1="83333" x2="52000" y2="83333"/>
                        <a14:foregroundMark x1="49667" y1="84000" x2="49667" y2="84000"/>
                        <a14:foregroundMark x1="39333" y1="80000" x2="39333" y2="80000"/>
                        <a14:foregroundMark x1="30667" y1="84000" x2="30667" y2="84000"/>
                        <a14:foregroundMark x1="22667" y1="84000" x2="22667" y2="84000"/>
                        <a14:foregroundMark x1="13000" y1="87333" x2="13000" y2="87333"/>
                        <a14:foregroundMark x1="14000" y1="68000" x2="14000" y2="68000"/>
                        <a14:backgroundMark x1="9333" y1="68000" x2="9333" y2="68000"/>
                        <a14:backgroundMark x1="10000" y1="69000" x2="10000" y2="69000"/>
                        <a14:backgroundMark x1="10000" y1="69667" x2="10000" y2="69667"/>
                        <a14:backgroundMark x1="10667" y1="69000" x2="10667" y2="69000"/>
                        <a14:backgroundMark x1="10667" y1="68333" x2="10667" y2="68333"/>
                        <a14:backgroundMark x1="21000" y1="81667" x2="21000" y2="81667"/>
                        <a14:backgroundMark x1="19333" y1="81667" x2="19333" y2="81667"/>
                        <a14:backgroundMark x1="19333" y1="80667" x2="19333" y2="81667"/>
                        <a14:backgroundMark x1="45667" y1="82333" x2="45667" y2="82333"/>
                        <a14:backgroundMark x1="79000" y1="81667" x2="79000" y2="81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10500" y="8942099"/>
            <a:ext cx="1814902" cy="2042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Rounded Rectangle 38"/>
          <p:cNvSpPr/>
          <p:nvPr/>
        </p:nvSpPr>
        <p:spPr>
          <a:xfrm>
            <a:off x="15630564" y="4120984"/>
            <a:ext cx="5705182" cy="8668638"/>
          </a:xfrm>
          <a:prstGeom prst="roundRect">
            <a:avLst/>
          </a:prstGeom>
          <a:solidFill>
            <a:schemeClr val="tx1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0" name="TextBox 39"/>
          <p:cNvSpPr txBox="1"/>
          <p:nvPr/>
        </p:nvSpPr>
        <p:spPr>
          <a:xfrm>
            <a:off x="16247803" y="4426603"/>
            <a:ext cx="447069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4000" b="1" dirty="0">
                <a:solidFill>
                  <a:srgbClr val="12141E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OTHER SERVICES</a:t>
            </a:r>
            <a:endParaRPr lang="en-SG" sz="2800" b="1" dirty="0">
              <a:solidFill>
                <a:srgbClr val="12141E"/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0989615" y="4431563"/>
            <a:ext cx="29835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4000" b="1" dirty="0">
                <a:solidFill>
                  <a:srgbClr val="12141E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BACKEND</a:t>
            </a:r>
            <a:endParaRPr lang="en-SG" b="1" dirty="0">
              <a:solidFill>
                <a:srgbClr val="12141E"/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pic>
        <p:nvPicPr>
          <p:cNvPr id="42" name="Picture 14" descr="Image result for github icon transparent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07689" y="6568847"/>
            <a:ext cx="3350924" cy="985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0" descr="Image result for ajax icon"/>
          <p:cNvPicPr>
            <a:picLocks noChangeAspect="1" noChangeArrowheads="1"/>
          </p:cNvPicPr>
          <p:nvPr/>
        </p:nvPicPr>
        <p:blipFill>
          <a:blip r:embed="rId8" cstate="email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091" b="89474" l="750" r="94250">
                        <a14:foregroundMark x1="16250" y1="44019" x2="16250" y2="44019"/>
                        <a14:foregroundMark x1="20750" y1="67464" x2="20750" y2="67464"/>
                        <a14:foregroundMark x1="5000" y1="70813" x2="5000" y2="70813"/>
                        <a14:foregroundMark x1="750" y1="75598" x2="750" y2="75598"/>
                        <a14:foregroundMark x1="27750" y1="27273" x2="27750" y2="27273"/>
                        <a14:foregroundMark x1="43500" y1="40670" x2="43500" y2="40670"/>
                        <a14:foregroundMark x1="54750" y1="52153" x2="54750" y2="52153"/>
                        <a14:foregroundMark x1="43500" y1="20574" x2="43500" y2="20574"/>
                        <a14:foregroundMark x1="88250" y1="62679" x2="88250" y2="62679"/>
                        <a14:foregroundMark x1="94250" y1="47368" x2="94250" y2="473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6466" y="8075093"/>
            <a:ext cx="2466198" cy="1449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8" descr="Image result for tomcat 8 icon"/>
          <p:cNvPicPr>
            <a:picLocks noChangeAspect="1" noChangeArrowheads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3855" y="8942099"/>
            <a:ext cx="2640980" cy="1982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Right Arrow 44"/>
          <p:cNvSpPr/>
          <p:nvPr/>
        </p:nvSpPr>
        <p:spPr>
          <a:xfrm rot="10800000">
            <a:off x="7589066" y="5429661"/>
            <a:ext cx="3175216" cy="992984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6" name="TextBox 45"/>
          <p:cNvSpPr txBox="1"/>
          <p:nvPr/>
        </p:nvSpPr>
        <p:spPr>
          <a:xfrm>
            <a:off x="8308871" y="5763870"/>
            <a:ext cx="36061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000" b="1" dirty="0">
                <a:solidFill>
                  <a:srgbClr val="12141E"/>
                </a:solidFill>
                <a:latin typeface="Futura-Light" panose="020B0400000000000000" pitchFamily="34" charset="0"/>
              </a:rPr>
              <a:t>  JSON OUTPUT</a:t>
            </a:r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7381" y="8124207"/>
            <a:ext cx="2529085" cy="1313459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4314" y="5514789"/>
            <a:ext cx="3326089" cy="2195687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1092" y="9960467"/>
            <a:ext cx="1590209" cy="1789368"/>
          </a:xfrm>
          <a:prstGeom prst="rect">
            <a:avLst/>
          </a:prstGeom>
        </p:spPr>
      </p:pic>
      <p:pic>
        <p:nvPicPr>
          <p:cNvPr id="50" name="Picture 2" descr="Image result for highchart"/>
          <p:cNvPicPr>
            <a:picLocks noChangeAspect="1" noChangeArrowheads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0516" y="9851391"/>
            <a:ext cx="3074319" cy="771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4" descr="Image result for usonyx email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71924" y="8531429"/>
            <a:ext cx="4346572" cy="1629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2" descr="https://lh6.googleusercontent.com/Evo5OpRhxxwXVWnw8o_ZL3C8_RP1Fib68lS-HjBKWhRT43fZe5qam6fEeM1vcs8Yc4opW7QS0eVl1lGu9RZyAHoPeQS7rpFJECpK8BieTkddBpEGJZawAX3k7BwmutJzouIDGosZwMs"/>
          <p:cNvPicPr>
            <a:picLocks noChangeAspect="1" noChangeArrowheads="1"/>
          </p:cNvPicPr>
          <p:nvPr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6393" y="10845841"/>
            <a:ext cx="3875224" cy="1399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3" name="Group 52"/>
          <p:cNvGrpSpPr/>
          <p:nvPr/>
        </p:nvGrpSpPr>
        <p:grpSpPr>
          <a:xfrm>
            <a:off x="6074037" y="4397519"/>
            <a:ext cx="6229746" cy="992984"/>
            <a:chOff x="6260105" y="1990020"/>
            <a:chExt cx="6229746" cy="992984"/>
          </a:xfrm>
        </p:grpSpPr>
        <p:sp>
          <p:nvSpPr>
            <p:cNvPr id="54" name="Right Arrow 53"/>
            <p:cNvSpPr/>
            <p:nvPr/>
          </p:nvSpPr>
          <p:spPr>
            <a:xfrm>
              <a:off x="8025778" y="1990020"/>
              <a:ext cx="3175216" cy="992984"/>
            </a:xfrm>
            <a:prstGeom prst="right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6260105" y="2311951"/>
              <a:ext cx="622974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G" sz="2000" b="1" dirty="0">
                  <a:solidFill>
                    <a:srgbClr val="12141E"/>
                  </a:solidFill>
                  <a:latin typeface="Futura-Light" panose="020B0400000000000000" pitchFamily="34" charset="0"/>
                </a:rPr>
                <a:t>HTTP GET  POST JSON</a:t>
              </a:r>
              <a:endParaRPr lang="en-SG" sz="1400" b="1" dirty="0">
                <a:solidFill>
                  <a:srgbClr val="12141E"/>
                </a:solidFill>
                <a:latin typeface="Futura-Light" panose="020B0400000000000000" pitchFamily="34" charset="0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8374835" y="2961776"/>
            <a:ext cx="8026774" cy="81560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ARCHITECTURE DIAGRAM</a:t>
            </a:r>
          </a:p>
        </p:txBody>
      </p:sp>
      <p:sp>
        <p:nvSpPr>
          <p:cNvPr id="30" name="Shape 81"/>
          <p:cNvSpPr/>
          <p:nvPr/>
        </p:nvSpPr>
        <p:spPr>
          <a:xfrm>
            <a:off x="11585850" y="2703910"/>
            <a:ext cx="1383341" cy="0"/>
          </a:xfrm>
          <a:prstGeom prst="line">
            <a:avLst/>
          </a:prstGeom>
          <a:ln w="139700">
            <a:solidFill>
              <a:schemeClr val="accent3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4168854"/>
      </p:ext>
    </p:extLst>
  </p:cSld>
  <p:clrMapOvr>
    <a:masterClrMapping/>
  </p:clrMapOvr>
  <p:transition spd="slow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>
            <a:spLocks noGrp="1"/>
          </p:cNvSpPr>
          <p:nvPr>
            <p:ph type="sldNum" sz="quarter" idx="2"/>
          </p:nvPr>
        </p:nvSpPr>
        <p:spPr>
          <a:xfrm>
            <a:off x="23271754" y="12307021"/>
            <a:ext cx="260500" cy="482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19</a:t>
            </a:fld>
            <a:endParaRPr/>
          </a:p>
        </p:txBody>
      </p:sp>
      <p:sp>
        <p:nvSpPr>
          <p:cNvPr id="30" name="Shape 376"/>
          <p:cNvSpPr/>
          <p:nvPr/>
        </p:nvSpPr>
        <p:spPr>
          <a:xfrm>
            <a:off x="2304876" y="4864910"/>
            <a:ext cx="3156124" cy="2958290"/>
          </a:xfrm>
          <a:prstGeom prst="ellipse">
            <a:avLst/>
          </a:prstGeom>
          <a:solidFill>
            <a:schemeClr val="accent3"/>
          </a:solidFill>
          <a:ln w="3175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US" sz="13800" dirty="0">
                <a:solidFill>
                  <a:srgbClr val="FFFFFF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01</a:t>
            </a:r>
            <a:endParaRPr dirty="0">
              <a:solidFill>
                <a:srgbClr val="FFFFFF"/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54001" y="8401532"/>
            <a:ext cx="5857874" cy="173893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5400" b="0" i="0" u="none" strike="noStrike" cap="none" spc="0" normalizeH="0" baseline="0" dirty="0">
                <a:ln>
                  <a:noFill/>
                </a:ln>
                <a:solidFill>
                  <a:srgbClr val="525860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ENCODING CHARACTER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218804" y="4491916"/>
            <a:ext cx="16303719" cy="3195747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400" b="0" i="0" u="none" strike="noStrike" cap="none" spc="0" normalizeH="0" baseline="0" dirty="0">
                <a:ln>
                  <a:noFill/>
                </a:ln>
                <a:solidFill>
                  <a:srgbClr val="A21301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PROBLEM:</a:t>
            </a:r>
          </a:p>
          <a:p>
            <a:pPr indent="-571500" fontAlgn="base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Default Encoding value for </a:t>
            </a:r>
            <a:r>
              <a:rPr lang="en-US" sz="4400" dirty="0" err="1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getParameter</a:t>
            </a:r>
            <a:r>
              <a:rPr lang="en-US" sz="4400" dirty="0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 - ISO-8859-1</a:t>
            </a:r>
          </a:p>
          <a:p>
            <a:pPr indent="-571500" fontAlgn="base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Unable to read UTF-8 encoding value</a:t>
            </a: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latin typeface="Abadi MT Condensed Extra Bold" charset="0"/>
              <a:ea typeface="Abadi MT Condensed Extra Bold" charset="0"/>
              <a:cs typeface="Abadi MT Condensed Extra Bold" charset="0"/>
              <a:sym typeface="Roboto Regular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7228535" y="7173758"/>
            <a:ext cx="16303719" cy="3329116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chemeClr val="accent6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SOLUTION:</a:t>
            </a:r>
          </a:p>
          <a:p>
            <a:pPr indent="-571500" fontAlgn="base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Change database storing format and encoding value for </a:t>
            </a:r>
            <a:r>
              <a:rPr lang="en-US" sz="4800" dirty="0" err="1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getParameter</a:t>
            </a:r>
            <a:endParaRPr lang="en-US" sz="4800" dirty="0">
              <a:solidFill>
                <a:schemeClr val="tx2"/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5400" b="0" i="0" u="none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latin typeface="Abadi MT Condensed Extra Bold" charset="0"/>
              <a:ea typeface="Abadi MT Condensed Extra Bold" charset="0"/>
              <a:cs typeface="Abadi MT Condensed Extra Bold" charset="0"/>
              <a:sym typeface="Roboto Regular"/>
            </a:endParaRPr>
          </a:p>
        </p:txBody>
      </p:sp>
      <p:pic>
        <p:nvPicPr>
          <p:cNvPr id="58" name="Picture 4" descr="https://lh3.googleusercontent.com/-UpfC4fokQvK4cH2LW6D9G8IW2D3guBEC89OcWkOXNsX2axZTVAcnyPs70NGWMe5kMuBXnDoztQJod4-6KHUKWN7TWx504skF1b0AWWTTe2NPVFlz3CUzgIwdJkQzpJpaTdMI_15JfA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5" t="5877" r="1893" b="6095"/>
          <a:stretch/>
        </p:blipFill>
        <p:spPr bwMode="auto">
          <a:xfrm>
            <a:off x="7958362" y="10922721"/>
            <a:ext cx="13131800" cy="276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6" descr="https://lh3.googleusercontent.com/3VCyPN7ftMOIO8kcrfIMVFHEfKYbRew3VopecoE8eM74HMID7dHmAATeT6WrCKrX8A5k53dvhiKAQsEBvZCXefyMB4rq11uIHEK4Wst2tYKWXkKnK7ee4UzZ2SDtWgs7NQK88mF7Fk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4928" y="9826938"/>
            <a:ext cx="11370958" cy="930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Shape 285"/>
          <p:cNvSpPr txBox="1">
            <a:spLocks/>
          </p:cNvSpPr>
          <p:nvPr/>
        </p:nvSpPr>
        <p:spPr>
          <a:xfrm>
            <a:off x="3048253" y="780262"/>
            <a:ext cx="18287493" cy="16308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Roboto Bold"/>
                <a:ea typeface="Roboto Bold"/>
                <a:cs typeface="Roboto Bold"/>
                <a:sym typeface="Roboto Bold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hangingPunct="1"/>
            <a:r>
              <a:rPr lang="en-US" sz="96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TECHNOLOGY</a:t>
            </a:r>
          </a:p>
        </p:txBody>
      </p:sp>
      <p:sp>
        <p:nvSpPr>
          <p:cNvPr id="14" name="Shape 81"/>
          <p:cNvSpPr/>
          <p:nvPr/>
        </p:nvSpPr>
        <p:spPr>
          <a:xfrm>
            <a:off x="11585850" y="2703910"/>
            <a:ext cx="1383341" cy="0"/>
          </a:xfrm>
          <a:prstGeom prst="line">
            <a:avLst/>
          </a:prstGeom>
          <a:ln w="139700">
            <a:solidFill>
              <a:schemeClr val="accent3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5" name="TextBox 14"/>
          <p:cNvSpPr txBox="1"/>
          <p:nvPr/>
        </p:nvSpPr>
        <p:spPr>
          <a:xfrm>
            <a:off x="8374835" y="2961776"/>
            <a:ext cx="8026774" cy="81560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ARCHITECTURE DIAGRAM</a:t>
            </a:r>
          </a:p>
        </p:txBody>
      </p:sp>
    </p:spTree>
    <p:extLst>
      <p:ext uri="{BB962C8B-B14F-4D97-AF65-F5344CB8AC3E}">
        <p14:creationId xmlns:p14="http://schemas.microsoft.com/office/powerpoint/2010/main" val="1931185478"/>
      </p:ext>
    </p:extLst>
  </p:cSld>
  <p:clrMapOvr>
    <a:masterClrMapping/>
  </p:clrMapOvr>
  <p:transition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>
            <a:spLocks noGrp="1"/>
          </p:cNvSpPr>
          <p:nvPr>
            <p:ph type="title"/>
          </p:nvPr>
        </p:nvSpPr>
        <p:spPr>
          <a:xfrm>
            <a:off x="3048253" y="780262"/>
            <a:ext cx="18287493" cy="1630817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sz="96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AGENDA</a:t>
            </a:r>
            <a:endParaRPr sz="9600" dirty="0">
              <a:latin typeface="Aharoni" panose="02010803020104030203" pitchFamily="2" charset="-79"/>
              <a:ea typeface="Abadi MT Condensed Extra Bold" charset="0"/>
              <a:cs typeface="Aharoni" panose="02010803020104030203" pitchFamily="2" charset="-79"/>
            </a:endParaRPr>
          </a:p>
        </p:txBody>
      </p:sp>
      <p:sp>
        <p:nvSpPr>
          <p:cNvPr id="79" name="Shape 79"/>
          <p:cNvSpPr>
            <a:spLocks noGrp="1"/>
          </p:cNvSpPr>
          <p:nvPr>
            <p:ph type="sldNum" sz="quarter" idx="2"/>
          </p:nvPr>
        </p:nvSpPr>
        <p:spPr>
          <a:xfrm>
            <a:off x="23293351" y="12307021"/>
            <a:ext cx="260500" cy="482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2</a:t>
            </a:fld>
            <a:endParaRPr/>
          </a:p>
        </p:txBody>
      </p:sp>
      <p:sp>
        <p:nvSpPr>
          <p:cNvPr id="81" name="Shape 81"/>
          <p:cNvSpPr/>
          <p:nvPr/>
        </p:nvSpPr>
        <p:spPr>
          <a:xfrm>
            <a:off x="11585850" y="2703910"/>
            <a:ext cx="1383341" cy="0"/>
          </a:xfrm>
          <a:prstGeom prst="line">
            <a:avLst/>
          </a:prstGeom>
          <a:ln w="139700">
            <a:solidFill>
              <a:schemeClr val="accent3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9" name="Freeform 8"/>
          <p:cNvSpPr/>
          <p:nvPr/>
        </p:nvSpPr>
        <p:spPr>
          <a:xfrm>
            <a:off x="226476" y="6133236"/>
            <a:ext cx="3306761" cy="2712134"/>
          </a:xfrm>
          <a:custGeom>
            <a:avLst/>
            <a:gdLst>
              <a:gd name="connsiteX0" fmla="*/ 0 w 3095994"/>
              <a:gd name="connsiteY0" fmla="*/ 0 h 863760"/>
              <a:gd name="connsiteX1" fmla="*/ 2664114 w 3095994"/>
              <a:gd name="connsiteY1" fmla="*/ 0 h 863760"/>
              <a:gd name="connsiteX2" fmla="*/ 3095994 w 3095994"/>
              <a:gd name="connsiteY2" fmla="*/ 431880 h 863760"/>
              <a:gd name="connsiteX3" fmla="*/ 2664114 w 3095994"/>
              <a:gd name="connsiteY3" fmla="*/ 863760 h 863760"/>
              <a:gd name="connsiteX4" fmla="*/ 0 w 3095994"/>
              <a:gd name="connsiteY4" fmla="*/ 863760 h 863760"/>
              <a:gd name="connsiteX5" fmla="*/ 0 w 3095994"/>
              <a:gd name="connsiteY5" fmla="*/ 0 h 863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95994" h="863760">
                <a:moveTo>
                  <a:pt x="0" y="0"/>
                </a:moveTo>
                <a:lnTo>
                  <a:pt x="2664114" y="0"/>
                </a:lnTo>
                <a:lnTo>
                  <a:pt x="3095994" y="431880"/>
                </a:lnTo>
                <a:lnTo>
                  <a:pt x="2664114" y="863760"/>
                </a:lnTo>
                <a:lnTo>
                  <a:pt x="0" y="86376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57150" cmpd="sng"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2682" tIns="61341" rIns="246611" bIns="61341" numCol="1" spcCol="1270" anchor="ctr" anchorCtr="0">
            <a:noAutofit/>
          </a:bodyPr>
          <a:lstStyle/>
          <a:p>
            <a:pPr lvl="0" algn="ctr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400" kern="1200" dirty="0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Introduction</a:t>
            </a:r>
          </a:p>
        </p:txBody>
      </p:sp>
      <p:sp>
        <p:nvSpPr>
          <p:cNvPr id="10" name="Freeform 9"/>
          <p:cNvSpPr/>
          <p:nvPr/>
        </p:nvSpPr>
        <p:spPr>
          <a:xfrm>
            <a:off x="17389152" y="6193287"/>
            <a:ext cx="3095994" cy="2712134"/>
          </a:xfrm>
          <a:custGeom>
            <a:avLst/>
            <a:gdLst>
              <a:gd name="connsiteX0" fmla="*/ 0 w 3095994"/>
              <a:gd name="connsiteY0" fmla="*/ 0 h 863760"/>
              <a:gd name="connsiteX1" fmla="*/ 2664114 w 3095994"/>
              <a:gd name="connsiteY1" fmla="*/ 0 h 863760"/>
              <a:gd name="connsiteX2" fmla="*/ 3095994 w 3095994"/>
              <a:gd name="connsiteY2" fmla="*/ 431880 h 863760"/>
              <a:gd name="connsiteX3" fmla="*/ 2664114 w 3095994"/>
              <a:gd name="connsiteY3" fmla="*/ 863760 h 863760"/>
              <a:gd name="connsiteX4" fmla="*/ 0 w 3095994"/>
              <a:gd name="connsiteY4" fmla="*/ 863760 h 863760"/>
              <a:gd name="connsiteX5" fmla="*/ 431880 w 3095994"/>
              <a:gd name="connsiteY5" fmla="*/ 431880 h 863760"/>
              <a:gd name="connsiteX6" fmla="*/ 0 w 3095994"/>
              <a:gd name="connsiteY6" fmla="*/ 0 h 863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95994" h="863760">
                <a:moveTo>
                  <a:pt x="0" y="0"/>
                </a:moveTo>
                <a:lnTo>
                  <a:pt x="2664114" y="0"/>
                </a:lnTo>
                <a:lnTo>
                  <a:pt x="3095994" y="431880"/>
                </a:lnTo>
                <a:lnTo>
                  <a:pt x="2664114" y="863760"/>
                </a:lnTo>
                <a:lnTo>
                  <a:pt x="0" y="863760"/>
                </a:lnTo>
                <a:lnTo>
                  <a:pt x="431880" y="43188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 w="57150" cmpd="sng"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23892" tIns="61341" rIns="462551" bIns="61341" numCol="1" spcCol="1270" anchor="ctr" anchorCtr="0">
            <a:noAutofit/>
          </a:bodyPr>
          <a:lstStyle/>
          <a:p>
            <a:pPr lvl="0" algn="ctr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400" kern="1200" dirty="0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X-Factor</a:t>
            </a:r>
          </a:p>
        </p:txBody>
      </p:sp>
      <p:sp>
        <p:nvSpPr>
          <p:cNvPr id="14" name="Freeform 13"/>
          <p:cNvSpPr/>
          <p:nvPr/>
        </p:nvSpPr>
        <p:spPr>
          <a:xfrm>
            <a:off x="10315575" y="6165929"/>
            <a:ext cx="3365145" cy="2712134"/>
          </a:xfrm>
          <a:custGeom>
            <a:avLst/>
            <a:gdLst>
              <a:gd name="connsiteX0" fmla="*/ 0 w 3095994"/>
              <a:gd name="connsiteY0" fmla="*/ 0 h 863760"/>
              <a:gd name="connsiteX1" fmla="*/ 2664114 w 3095994"/>
              <a:gd name="connsiteY1" fmla="*/ 0 h 863760"/>
              <a:gd name="connsiteX2" fmla="*/ 3095994 w 3095994"/>
              <a:gd name="connsiteY2" fmla="*/ 431880 h 863760"/>
              <a:gd name="connsiteX3" fmla="*/ 2664114 w 3095994"/>
              <a:gd name="connsiteY3" fmla="*/ 863760 h 863760"/>
              <a:gd name="connsiteX4" fmla="*/ 0 w 3095994"/>
              <a:gd name="connsiteY4" fmla="*/ 863760 h 863760"/>
              <a:gd name="connsiteX5" fmla="*/ 431880 w 3095994"/>
              <a:gd name="connsiteY5" fmla="*/ 431880 h 863760"/>
              <a:gd name="connsiteX6" fmla="*/ 0 w 3095994"/>
              <a:gd name="connsiteY6" fmla="*/ 0 h 863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95994" h="863760">
                <a:moveTo>
                  <a:pt x="0" y="0"/>
                </a:moveTo>
                <a:lnTo>
                  <a:pt x="2664114" y="0"/>
                </a:lnTo>
                <a:lnTo>
                  <a:pt x="3095994" y="431880"/>
                </a:lnTo>
                <a:lnTo>
                  <a:pt x="2664114" y="863760"/>
                </a:lnTo>
                <a:lnTo>
                  <a:pt x="0" y="863760"/>
                </a:lnTo>
                <a:lnTo>
                  <a:pt x="431880" y="43188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 w="57150" cmpd="sng"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23892" tIns="61341" rIns="462551" bIns="61341" numCol="1" spcCol="1270" anchor="ctr" anchorCtr="0">
            <a:noAutofit/>
          </a:bodyPr>
          <a:lstStyle/>
          <a:p>
            <a:pPr lvl="0" algn="ctr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400" kern="1200" dirty="0">
                <a:solidFill>
                  <a:schemeClr val="tx1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User Testing</a:t>
            </a:r>
          </a:p>
        </p:txBody>
      </p:sp>
      <p:sp>
        <p:nvSpPr>
          <p:cNvPr id="20" name="Freeform 19"/>
          <p:cNvSpPr/>
          <p:nvPr/>
        </p:nvSpPr>
        <p:spPr>
          <a:xfrm>
            <a:off x="6356078" y="6155187"/>
            <a:ext cx="4332478" cy="2712134"/>
          </a:xfrm>
          <a:custGeom>
            <a:avLst/>
            <a:gdLst>
              <a:gd name="connsiteX0" fmla="*/ 0 w 3095994"/>
              <a:gd name="connsiteY0" fmla="*/ 0 h 863760"/>
              <a:gd name="connsiteX1" fmla="*/ 2664114 w 3095994"/>
              <a:gd name="connsiteY1" fmla="*/ 0 h 863760"/>
              <a:gd name="connsiteX2" fmla="*/ 3095994 w 3095994"/>
              <a:gd name="connsiteY2" fmla="*/ 431880 h 863760"/>
              <a:gd name="connsiteX3" fmla="*/ 2664114 w 3095994"/>
              <a:gd name="connsiteY3" fmla="*/ 863760 h 863760"/>
              <a:gd name="connsiteX4" fmla="*/ 0 w 3095994"/>
              <a:gd name="connsiteY4" fmla="*/ 863760 h 863760"/>
              <a:gd name="connsiteX5" fmla="*/ 431880 w 3095994"/>
              <a:gd name="connsiteY5" fmla="*/ 431880 h 863760"/>
              <a:gd name="connsiteX6" fmla="*/ 0 w 3095994"/>
              <a:gd name="connsiteY6" fmla="*/ 0 h 863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95994" h="863760">
                <a:moveTo>
                  <a:pt x="0" y="0"/>
                </a:moveTo>
                <a:lnTo>
                  <a:pt x="2664114" y="0"/>
                </a:lnTo>
                <a:lnTo>
                  <a:pt x="3095994" y="431880"/>
                </a:lnTo>
                <a:lnTo>
                  <a:pt x="2664114" y="863760"/>
                </a:lnTo>
                <a:lnTo>
                  <a:pt x="0" y="863760"/>
                </a:lnTo>
                <a:lnTo>
                  <a:pt x="431880" y="43188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>
              <a:lumMod val="50000"/>
            </a:schemeClr>
          </a:solidFill>
          <a:ln w="57150" cmpd="sng"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23892" tIns="61341" rIns="462551" bIns="61341" numCol="1" spcCol="1270" anchor="ctr" anchorCtr="0">
            <a:noAutofit/>
          </a:bodyPr>
          <a:lstStyle/>
          <a:p>
            <a:pPr algn="ctr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400" dirty="0">
                <a:solidFill>
                  <a:schemeClr val="tx1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Technologies</a:t>
            </a:r>
          </a:p>
        </p:txBody>
      </p:sp>
      <p:sp>
        <p:nvSpPr>
          <p:cNvPr id="23" name="Freeform 22"/>
          <p:cNvSpPr/>
          <p:nvPr/>
        </p:nvSpPr>
        <p:spPr>
          <a:xfrm>
            <a:off x="13335315" y="6180890"/>
            <a:ext cx="4431178" cy="2712134"/>
          </a:xfrm>
          <a:custGeom>
            <a:avLst/>
            <a:gdLst>
              <a:gd name="connsiteX0" fmla="*/ 0 w 3095994"/>
              <a:gd name="connsiteY0" fmla="*/ 0 h 863760"/>
              <a:gd name="connsiteX1" fmla="*/ 2664114 w 3095994"/>
              <a:gd name="connsiteY1" fmla="*/ 0 h 863760"/>
              <a:gd name="connsiteX2" fmla="*/ 3095994 w 3095994"/>
              <a:gd name="connsiteY2" fmla="*/ 431880 h 863760"/>
              <a:gd name="connsiteX3" fmla="*/ 2664114 w 3095994"/>
              <a:gd name="connsiteY3" fmla="*/ 863760 h 863760"/>
              <a:gd name="connsiteX4" fmla="*/ 0 w 3095994"/>
              <a:gd name="connsiteY4" fmla="*/ 863760 h 863760"/>
              <a:gd name="connsiteX5" fmla="*/ 431880 w 3095994"/>
              <a:gd name="connsiteY5" fmla="*/ 431880 h 863760"/>
              <a:gd name="connsiteX6" fmla="*/ 0 w 3095994"/>
              <a:gd name="connsiteY6" fmla="*/ 0 h 863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95994" h="863760">
                <a:moveTo>
                  <a:pt x="0" y="0"/>
                </a:moveTo>
                <a:lnTo>
                  <a:pt x="2664114" y="0"/>
                </a:lnTo>
                <a:lnTo>
                  <a:pt x="3095994" y="431880"/>
                </a:lnTo>
                <a:lnTo>
                  <a:pt x="2664114" y="863760"/>
                </a:lnTo>
                <a:lnTo>
                  <a:pt x="0" y="863760"/>
                </a:lnTo>
                <a:lnTo>
                  <a:pt x="431880" y="43188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 w="57150" cmpd="sng"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23892" tIns="61341" rIns="462551" bIns="61341" numCol="1" spcCol="1270" anchor="ctr" anchorCtr="0">
            <a:noAutofit/>
          </a:bodyPr>
          <a:lstStyle/>
          <a:p>
            <a:pPr lvl="0" algn="ctr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400" dirty="0">
                <a:solidFill>
                  <a:schemeClr val="tx1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Project Management</a:t>
            </a:r>
          </a:p>
        </p:txBody>
      </p:sp>
      <p:sp>
        <p:nvSpPr>
          <p:cNvPr id="28" name="Freeform 27"/>
          <p:cNvSpPr/>
          <p:nvPr/>
        </p:nvSpPr>
        <p:spPr>
          <a:xfrm>
            <a:off x="3274710" y="6155187"/>
            <a:ext cx="3442227" cy="2668232"/>
          </a:xfrm>
          <a:custGeom>
            <a:avLst/>
            <a:gdLst>
              <a:gd name="connsiteX0" fmla="*/ 0 w 3095994"/>
              <a:gd name="connsiteY0" fmla="*/ 0 h 863760"/>
              <a:gd name="connsiteX1" fmla="*/ 2664114 w 3095994"/>
              <a:gd name="connsiteY1" fmla="*/ 0 h 863760"/>
              <a:gd name="connsiteX2" fmla="*/ 3095994 w 3095994"/>
              <a:gd name="connsiteY2" fmla="*/ 431880 h 863760"/>
              <a:gd name="connsiteX3" fmla="*/ 2664114 w 3095994"/>
              <a:gd name="connsiteY3" fmla="*/ 863760 h 863760"/>
              <a:gd name="connsiteX4" fmla="*/ 0 w 3095994"/>
              <a:gd name="connsiteY4" fmla="*/ 863760 h 863760"/>
              <a:gd name="connsiteX5" fmla="*/ 431880 w 3095994"/>
              <a:gd name="connsiteY5" fmla="*/ 431880 h 863760"/>
              <a:gd name="connsiteX6" fmla="*/ 0 w 3095994"/>
              <a:gd name="connsiteY6" fmla="*/ 0 h 863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95994" h="863760">
                <a:moveTo>
                  <a:pt x="0" y="0"/>
                </a:moveTo>
                <a:lnTo>
                  <a:pt x="2664114" y="0"/>
                </a:lnTo>
                <a:lnTo>
                  <a:pt x="3095994" y="431880"/>
                </a:lnTo>
                <a:lnTo>
                  <a:pt x="2664114" y="863760"/>
                </a:lnTo>
                <a:lnTo>
                  <a:pt x="0" y="863760"/>
                </a:lnTo>
                <a:lnTo>
                  <a:pt x="431880" y="43188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 w="57150" cmpd="sng"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23892" tIns="61341" rIns="462551" bIns="61341" numCol="1" spcCol="1270" anchor="ctr" anchorCtr="0">
            <a:noAutofit/>
          </a:bodyPr>
          <a:lstStyle/>
          <a:p>
            <a:pPr lvl="0" algn="ctr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400" kern="1200" dirty="0">
                <a:solidFill>
                  <a:schemeClr val="tx1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Problem &amp; Solution</a:t>
            </a:r>
          </a:p>
        </p:txBody>
      </p:sp>
      <p:sp>
        <p:nvSpPr>
          <p:cNvPr id="38" name="Freeform 37"/>
          <p:cNvSpPr/>
          <p:nvPr/>
        </p:nvSpPr>
        <p:spPr>
          <a:xfrm>
            <a:off x="20143100" y="6205684"/>
            <a:ext cx="4024408" cy="2712134"/>
          </a:xfrm>
          <a:custGeom>
            <a:avLst/>
            <a:gdLst>
              <a:gd name="connsiteX0" fmla="*/ 0 w 3095994"/>
              <a:gd name="connsiteY0" fmla="*/ 0 h 863760"/>
              <a:gd name="connsiteX1" fmla="*/ 2664114 w 3095994"/>
              <a:gd name="connsiteY1" fmla="*/ 0 h 863760"/>
              <a:gd name="connsiteX2" fmla="*/ 3095994 w 3095994"/>
              <a:gd name="connsiteY2" fmla="*/ 431880 h 863760"/>
              <a:gd name="connsiteX3" fmla="*/ 2664114 w 3095994"/>
              <a:gd name="connsiteY3" fmla="*/ 863760 h 863760"/>
              <a:gd name="connsiteX4" fmla="*/ 0 w 3095994"/>
              <a:gd name="connsiteY4" fmla="*/ 863760 h 863760"/>
              <a:gd name="connsiteX5" fmla="*/ 431880 w 3095994"/>
              <a:gd name="connsiteY5" fmla="*/ 431880 h 863760"/>
              <a:gd name="connsiteX6" fmla="*/ 0 w 3095994"/>
              <a:gd name="connsiteY6" fmla="*/ 0 h 863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95994" h="863760">
                <a:moveTo>
                  <a:pt x="0" y="0"/>
                </a:moveTo>
                <a:lnTo>
                  <a:pt x="2664114" y="0"/>
                </a:lnTo>
                <a:lnTo>
                  <a:pt x="3095994" y="431880"/>
                </a:lnTo>
                <a:lnTo>
                  <a:pt x="2664114" y="863760"/>
                </a:lnTo>
                <a:lnTo>
                  <a:pt x="0" y="863760"/>
                </a:lnTo>
                <a:lnTo>
                  <a:pt x="431880" y="43188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 w="57150" cmpd="sng"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23892" tIns="61341" rIns="462551" bIns="61341" numCol="1" spcCol="1270" anchor="ctr" anchorCtr="0">
            <a:noAutofit/>
          </a:bodyPr>
          <a:lstStyle/>
          <a:p>
            <a:pPr lvl="0" algn="ctr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400" kern="1200" dirty="0">
                <a:solidFill>
                  <a:schemeClr val="tx1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Reflections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673600" y="1580262"/>
            <a:ext cx="77009" cy="446276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rgbClr val="525860"/>
              </a:solidFill>
              <a:effectLst/>
              <a:uFillTx/>
              <a:latin typeface="+mj-lt"/>
              <a:ea typeface="+mj-ea"/>
              <a:cs typeface="+mj-cs"/>
              <a:sym typeface="Roboto Regular"/>
            </a:endParaRPr>
          </a:p>
        </p:txBody>
      </p:sp>
    </p:spTree>
  </p:cSld>
  <p:clrMapOvr>
    <a:masterClrMapping/>
  </p:clrMapOvr>
  <p:transition spd="slow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>
            <a:spLocks noGrp="1"/>
          </p:cNvSpPr>
          <p:nvPr>
            <p:ph type="sldNum" sz="quarter" idx="2"/>
          </p:nvPr>
        </p:nvSpPr>
        <p:spPr>
          <a:xfrm>
            <a:off x="23271754" y="12307021"/>
            <a:ext cx="260500" cy="482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20</a:t>
            </a:fld>
            <a:endParaRPr/>
          </a:p>
        </p:txBody>
      </p:sp>
      <p:sp>
        <p:nvSpPr>
          <p:cNvPr id="30" name="Shape 376"/>
          <p:cNvSpPr/>
          <p:nvPr/>
        </p:nvSpPr>
        <p:spPr>
          <a:xfrm>
            <a:off x="2304876" y="4864910"/>
            <a:ext cx="3156124" cy="2958290"/>
          </a:xfrm>
          <a:prstGeom prst="ellipse">
            <a:avLst/>
          </a:prstGeom>
          <a:solidFill>
            <a:schemeClr val="accent3"/>
          </a:solidFill>
          <a:ln w="3175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US" sz="13800" dirty="0">
                <a:solidFill>
                  <a:srgbClr val="FFFFFF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02</a:t>
            </a:r>
            <a:endParaRPr dirty="0">
              <a:solidFill>
                <a:srgbClr val="FFFFFF"/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28750" y="8817030"/>
            <a:ext cx="4575088" cy="907941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5400" b="0" i="0" u="none" strike="noStrike" cap="none" spc="0" normalizeH="0" baseline="0" dirty="0">
                <a:ln>
                  <a:noFill/>
                </a:ln>
                <a:solidFill>
                  <a:srgbClr val="525860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SECURITY</a:t>
            </a:r>
            <a:endParaRPr kumimoji="0" lang="en-US" sz="6000" b="0" i="0" u="none" strike="noStrike" cap="none" spc="0" normalizeH="0" baseline="0" dirty="0">
              <a:ln>
                <a:noFill/>
              </a:ln>
              <a:solidFill>
                <a:srgbClr val="525860"/>
              </a:solidFill>
              <a:effectLst/>
              <a:uFillTx/>
              <a:latin typeface="Abadi MT Condensed Extra Bold" charset="0"/>
              <a:ea typeface="Abadi MT Condensed Extra Bold" charset="0"/>
              <a:cs typeface="Abadi MT Condensed Extra Bold" charset="0"/>
              <a:sym typeface="Roboto Regular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228534" y="4769223"/>
            <a:ext cx="17358666" cy="2108269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400" b="0" i="0" u="none" strike="noStrike" cap="none" spc="0" normalizeH="0" baseline="0" dirty="0">
                <a:ln>
                  <a:noFill/>
                </a:ln>
                <a:solidFill>
                  <a:srgbClr val="A21301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PROBLEM:</a:t>
            </a:r>
          </a:p>
          <a:p>
            <a:pPr marL="571500" indent="-571500" fontAlgn="base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To prevent client information being compromised</a:t>
            </a: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latin typeface="Abadi MT Condensed Extra Bold" charset="0"/>
              <a:ea typeface="Abadi MT Condensed Extra Bold" charset="0"/>
              <a:cs typeface="Abadi MT Condensed Extra Bold" charset="0"/>
              <a:sym typeface="Roboto Regular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7228534" y="6864966"/>
            <a:ext cx="16303719" cy="2108269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400" b="0" i="0" u="none" strike="noStrike" cap="none" spc="0" normalizeH="0" baseline="0" dirty="0">
                <a:ln>
                  <a:noFill/>
                </a:ln>
                <a:solidFill>
                  <a:schemeClr val="accent6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SOLUTION:</a:t>
            </a:r>
          </a:p>
          <a:p>
            <a:pPr marL="571500" indent="-571500" fontAlgn="base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Encrypt password using SHA-256 </a:t>
            </a: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latin typeface="Abadi MT Condensed Extra Bold" charset="0"/>
              <a:ea typeface="Abadi MT Condensed Extra Bold" charset="0"/>
              <a:cs typeface="Abadi MT Condensed Extra Bold" charset="0"/>
              <a:sym typeface="Roboto Regular"/>
            </a:endParaRPr>
          </a:p>
        </p:txBody>
      </p:sp>
      <p:pic>
        <p:nvPicPr>
          <p:cNvPr id="12" name="Picture 2" descr="https://lh6.googleusercontent.com/D431PC0sMRklIui-NA6gXWytSwdxtEkGiujx-ASGF_EszI0WVyPna58PByqhab0DHsP7DyxISiEdP-WXnZ3jPfhboRyouFy6FASEW7xmivziXIp1umMMJHjAcPUrBga7Iue38sLP7u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9211" y="8449024"/>
            <a:ext cx="14742364" cy="2546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https://lh3.googleusercontent.com/zm37_YeWrGBkHOegPyIEible2zOmXckidPx3T58UaX94MFdy1pNhdtXI9hWK4hNZQPRQ5KVpGcRJD-_E9Iwc3h0tqpMuaQ2qmb1p21zdbKTDxLcmDFhb_hlkeIrVNLwSbFgrPyh48e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2" t="3282" r="2763" b="3093"/>
          <a:stretch/>
        </p:blipFill>
        <p:spPr bwMode="auto">
          <a:xfrm>
            <a:off x="12277520" y="10995763"/>
            <a:ext cx="10664316" cy="2622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Shape 285"/>
          <p:cNvSpPr txBox="1">
            <a:spLocks/>
          </p:cNvSpPr>
          <p:nvPr/>
        </p:nvSpPr>
        <p:spPr>
          <a:xfrm>
            <a:off x="3048253" y="780262"/>
            <a:ext cx="18287493" cy="16308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Roboto Bold"/>
                <a:ea typeface="Roboto Bold"/>
                <a:cs typeface="Roboto Bold"/>
                <a:sym typeface="Roboto Bold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hangingPunct="1"/>
            <a:r>
              <a:rPr lang="en-US" sz="96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TECHNOLOGY</a:t>
            </a:r>
          </a:p>
        </p:txBody>
      </p:sp>
      <p:sp>
        <p:nvSpPr>
          <p:cNvPr id="15" name="Shape 81"/>
          <p:cNvSpPr/>
          <p:nvPr/>
        </p:nvSpPr>
        <p:spPr>
          <a:xfrm>
            <a:off x="11585850" y="2703910"/>
            <a:ext cx="1383341" cy="0"/>
          </a:xfrm>
          <a:prstGeom prst="line">
            <a:avLst/>
          </a:prstGeom>
          <a:ln w="139700">
            <a:solidFill>
              <a:schemeClr val="accent3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6" name="TextBox 15"/>
          <p:cNvSpPr txBox="1"/>
          <p:nvPr/>
        </p:nvSpPr>
        <p:spPr>
          <a:xfrm>
            <a:off x="8374835" y="2961776"/>
            <a:ext cx="8026774" cy="81560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ARCHITECTURE DIAGRAM</a:t>
            </a:r>
          </a:p>
        </p:txBody>
      </p:sp>
    </p:spTree>
    <p:extLst>
      <p:ext uri="{BB962C8B-B14F-4D97-AF65-F5344CB8AC3E}">
        <p14:creationId xmlns:p14="http://schemas.microsoft.com/office/powerpoint/2010/main" val="211773538"/>
      </p:ext>
    </p:extLst>
  </p:cSld>
  <p:clrMapOvr>
    <a:masterClrMapping/>
  </p:clrMapOvr>
  <p:transition spd="slow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>
            <a:spLocks noGrp="1"/>
          </p:cNvSpPr>
          <p:nvPr>
            <p:ph type="sldNum" sz="quarter" idx="2"/>
          </p:nvPr>
        </p:nvSpPr>
        <p:spPr>
          <a:xfrm>
            <a:off x="23271754" y="12307021"/>
            <a:ext cx="260500" cy="482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21</a:t>
            </a:fld>
            <a:endParaRPr/>
          </a:p>
        </p:txBody>
      </p:sp>
      <p:sp>
        <p:nvSpPr>
          <p:cNvPr id="30" name="Shape 376"/>
          <p:cNvSpPr/>
          <p:nvPr/>
        </p:nvSpPr>
        <p:spPr>
          <a:xfrm>
            <a:off x="2304876" y="4864910"/>
            <a:ext cx="3156124" cy="2958290"/>
          </a:xfrm>
          <a:prstGeom prst="ellipse">
            <a:avLst/>
          </a:prstGeom>
          <a:solidFill>
            <a:schemeClr val="accent3"/>
          </a:solidFill>
          <a:ln w="3175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US" sz="13800" dirty="0">
                <a:solidFill>
                  <a:srgbClr val="FFFFFF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03</a:t>
            </a:r>
            <a:endParaRPr dirty="0">
              <a:solidFill>
                <a:srgbClr val="FFFFFF"/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57200" y="8852923"/>
            <a:ext cx="5546638" cy="173893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5400" b="0" i="0" u="none" strike="noStrike" cap="none" spc="0" normalizeH="0" baseline="0" dirty="0">
                <a:ln>
                  <a:noFill/>
                </a:ln>
                <a:solidFill>
                  <a:srgbClr val="525860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DIFFERENT DATE FORMATS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708396" y="4741776"/>
            <a:ext cx="17358666" cy="2108269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400" b="0" i="0" u="none" strike="noStrike" cap="none" spc="0" normalizeH="0" baseline="0" dirty="0">
                <a:ln>
                  <a:noFill/>
                </a:ln>
                <a:solidFill>
                  <a:srgbClr val="A21301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PROBLEM:</a:t>
            </a:r>
          </a:p>
          <a:p>
            <a:pPr marL="571500" indent="-571500" fontAlgn="base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Many different types of date formats required</a:t>
            </a: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latin typeface="Abadi MT Condensed Extra Bold" charset="0"/>
              <a:ea typeface="Abadi MT Condensed Extra Bold" charset="0"/>
              <a:cs typeface="Abadi MT Condensed Extra Bold" charset="0"/>
              <a:sym typeface="Roboto Regular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6620916" y="7022931"/>
            <a:ext cx="16303719" cy="2108269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400" b="0" i="0" u="none" strike="noStrike" cap="none" spc="0" normalizeH="0" baseline="0" dirty="0">
                <a:ln>
                  <a:noFill/>
                </a:ln>
                <a:solidFill>
                  <a:schemeClr val="accent6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SOLUTION:</a:t>
            </a:r>
          </a:p>
          <a:p>
            <a:pPr marL="571500" indent="-571500" fontAlgn="base">
              <a:buFont typeface="Arial" panose="020B0604020202020204" pitchFamily="34" charset="0"/>
              <a:buChar char="•"/>
            </a:pPr>
            <a:r>
              <a:rPr lang="en-US" sz="4400" dirty="0" err="1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Joda</a:t>
            </a:r>
            <a:r>
              <a:rPr lang="en-US" sz="4400" dirty="0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 Time library &amp; calendar from Java</a:t>
            </a: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latin typeface="Abadi MT Condensed Extra Bold" charset="0"/>
              <a:ea typeface="Abadi MT Condensed Extra Bold" charset="0"/>
              <a:cs typeface="Abadi MT Condensed Extra Bold" charset="0"/>
              <a:sym typeface="Roboto Regular"/>
            </a:endParaRPr>
          </a:p>
        </p:txBody>
      </p:sp>
      <p:pic>
        <p:nvPicPr>
          <p:cNvPr id="14" name="Picture 2" descr="https://lh5.googleusercontent.com/F4P1AoJLPJ7iVBsAY6My1c98d5kkwzFtjq3RkwJ547f3gQ1r52nosVqRZwig22XX9_-UxFec4m5tVQuPrn-IHTQGcWRINRiB3SMr5gLY3Sz7mpOtAHr39-9YBWSaN5Qcr0jupPDaY5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7049" y="3896414"/>
            <a:ext cx="12962688" cy="1443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https://lh5.googleusercontent.com/QVkY_puyjauzd03KNzxvWdfQTSIBEQQ2JA8wkJvrLUbX92IX0vQgKFZQG1IvXGQSBoJvy_R-WZZsOBaDFfCko3bASSZc8GysaQ1uJpQVcvuOfgHkzCRwQpMFaZyjksl5LuGP5QsF0l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7049" y="6589902"/>
            <a:ext cx="13040013" cy="861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 descr="https://lh4.googleusercontent.com/uQWHDZV3NVxBpwEuZ33DoafSOv0PHt2MUwQdDKt2ucRinHrcqoRdvpBSGH6H8e39on5fuxy57N2mGJYxfSWw_gLU6HpoiE3SYELSAOnjzwCKROygfcnj3JnWHaVu3ywdALxvxZo5hLY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1" t="4169" r="1670" b="2638"/>
          <a:stretch/>
        </p:blipFill>
        <p:spPr bwMode="auto">
          <a:xfrm>
            <a:off x="5461000" y="9202687"/>
            <a:ext cx="17463635" cy="3584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Shape 285"/>
          <p:cNvSpPr txBox="1">
            <a:spLocks/>
          </p:cNvSpPr>
          <p:nvPr/>
        </p:nvSpPr>
        <p:spPr>
          <a:xfrm>
            <a:off x="3048253" y="780262"/>
            <a:ext cx="18287493" cy="16308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Roboto Bold"/>
                <a:ea typeface="Roboto Bold"/>
                <a:cs typeface="Roboto Bold"/>
                <a:sym typeface="Roboto Bold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hangingPunct="1"/>
            <a:r>
              <a:rPr lang="en-US" sz="96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TECHNOLOGY</a:t>
            </a:r>
          </a:p>
        </p:txBody>
      </p:sp>
      <p:sp>
        <p:nvSpPr>
          <p:cNvPr id="21" name="Shape 81"/>
          <p:cNvSpPr/>
          <p:nvPr/>
        </p:nvSpPr>
        <p:spPr>
          <a:xfrm>
            <a:off x="11585850" y="2703910"/>
            <a:ext cx="1383341" cy="0"/>
          </a:xfrm>
          <a:prstGeom prst="line">
            <a:avLst/>
          </a:prstGeom>
          <a:ln w="139700">
            <a:solidFill>
              <a:schemeClr val="accent3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2" name="TextBox 21"/>
          <p:cNvSpPr txBox="1"/>
          <p:nvPr/>
        </p:nvSpPr>
        <p:spPr>
          <a:xfrm>
            <a:off x="8374835" y="2961776"/>
            <a:ext cx="8026774" cy="81560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ARCHITECTURE DIAGRAM</a:t>
            </a:r>
          </a:p>
        </p:txBody>
      </p:sp>
    </p:spTree>
    <p:extLst>
      <p:ext uri="{BB962C8B-B14F-4D97-AF65-F5344CB8AC3E}">
        <p14:creationId xmlns:p14="http://schemas.microsoft.com/office/powerpoint/2010/main" val="1964028810"/>
      </p:ext>
    </p:extLst>
  </p:cSld>
  <p:clrMapOvr>
    <a:masterClrMapping/>
  </p:clrMapOvr>
  <p:transition spd="slow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>
            <a:spLocks noGrp="1"/>
          </p:cNvSpPr>
          <p:nvPr>
            <p:ph type="sldNum" sz="quarter" idx="2"/>
          </p:nvPr>
        </p:nvSpPr>
        <p:spPr>
          <a:xfrm>
            <a:off x="23271754" y="12307021"/>
            <a:ext cx="260500" cy="482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22</a:t>
            </a:fld>
            <a:endParaRPr/>
          </a:p>
        </p:txBody>
      </p:sp>
      <p:sp>
        <p:nvSpPr>
          <p:cNvPr id="30" name="Shape 376"/>
          <p:cNvSpPr/>
          <p:nvPr/>
        </p:nvSpPr>
        <p:spPr>
          <a:xfrm>
            <a:off x="2304876" y="4864910"/>
            <a:ext cx="3156124" cy="2958290"/>
          </a:xfrm>
          <a:prstGeom prst="ellipse">
            <a:avLst/>
          </a:prstGeom>
          <a:solidFill>
            <a:schemeClr val="accent3"/>
          </a:solidFill>
          <a:ln w="3175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US" sz="13800" dirty="0">
                <a:solidFill>
                  <a:srgbClr val="FFFFFF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04</a:t>
            </a:r>
            <a:endParaRPr dirty="0">
              <a:solidFill>
                <a:srgbClr val="FFFFFF"/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66769" y="8351896"/>
            <a:ext cx="5432338" cy="173893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5400" b="0" i="0" u="none" strike="noStrike" cap="none" spc="0" normalizeH="0" baseline="0" dirty="0">
                <a:ln>
                  <a:noFill/>
                </a:ln>
                <a:solidFill>
                  <a:srgbClr val="525860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TEXT EDITOR (</a:t>
            </a:r>
            <a:r>
              <a:rPr kumimoji="0" lang="en-US" sz="5400" b="0" i="0" u="none" strike="noStrike" cap="none" spc="0" normalizeH="0" baseline="0" dirty="0" err="1">
                <a:ln>
                  <a:noFill/>
                </a:ln>
                <a:solidFill>
                  <a:srgbClr val="525860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iFRAME</a:t>
            </a:r>
            <a:r>
              <a:rPr kumimoji="0" lang="en-US" sz="5400" b="0" i="0" u="none" strike="noStrike" cap="none" spc="0" normalizeH="0" baseline="0" dirty="0">
                <a:ln>
                  <a:noFill/>
                </a:ln>
                <a:solidFill>
                  <a:srgbClr val="525860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995419" y="3993573"/>
            <a:ext cx="17358666" cy="3667671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400" b="0" i="0" u="none" strike="noStrike" cap="none" spc="0" normalizeH="0" baseline="0" dirty="0">
                <a:ln>
                  <a:noFill/>
                </a:ln>
                <a:solidFill>
                  <a:srgbClr val="A21301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PROBLEM:</a:t>
            </a:r>
          </a:p>
          <a:p>
            <a:pPr marL="571500" indent="-571500" fontAlgn="base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Edit mode not user-friendly</a:t>
            </a:r>
          </a:p>
          <a:p>
            <a:pPr marL="571500" indent="-571500" fontAlgn="base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Cannot save pasted text directly</a:t>
            </a:r>
          </a:p>
          <a:p>
            <a:pPr marL="571500" indent="-571500" fontAlgn="base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Looks “Raw”</a:t>
            </a:r>
          </a:p>
          <a:p>
            <a:pPr marL="0" marR="0" indent="0" algn="l" defTabSz="825500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latin typeface="Abadi MT Condensed Extra Bold" charset="0"/>
              <a:ea typeface="Abadi MT Condensed Extra Bold" charset="0"/>
              <a:cs typeface="Abadi MT Condensed Extra Bold" charset="0"/>
              <a:sym typeface="Roboto Regular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6970877" y="7574760"/>
            <a:ext cx="16303719" cy="1646605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400" b="0" i="0" u="none" strike="noStrike" cap="none" spc="0" normalizeH="0" baseline="0" dirty="0">
                <a:ln>
                  <a:noFill/>
                </a:ln>
                <a:solidFill>
                  <a:schemeClr val="accent6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SOLUTION:</a:t>
            </a: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5400" b="0" i="0" u="none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latin typeface="Abadi MT Condensed Extra Bold" charset="0"/>
              <a:ea typeface="Abadi MT Condensed Extra Bold" charset="0"/>
              <a:cs typeface="Abadi MT Condensed Extra Bold" charset="0"/>
              <a:sym typeface="Roboto Regular"/>
            </a:endParaRPr>
          </a:p>
        </p:txBody>
      </p:sp>
      <p:pic>
        <p:nvPicPr>
          <p:cNvPr id="13" name="Picture 2" descr="https://lh6.googleusercontent.com/Evo5OpRhxxwXVWnw8o_ZL3C8_RP1Fib68lS-HjBKWhRT43fZe5qam6fEeM1vcs8Yc4opW7QS0eVl1lGu9RZyAHoPeQS7rpFJECpK8BieTkddBpEGJZawAX3k7BwmutJzouIDGosZwMs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4470" y="8609502"/>
            <a:ext cx="6092893" cy="2200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https://lh6.googleusercontent.com/58GiEU84Zt-jp6i4QvOjKqyJMCcW4D1J7rjCpuXH_Da1cznfGXX8c_ENY985FlA6i4EbGu_fj9LZTwWhki4B8GkKnS5fMfq47sXZnP_off6G5IwHkcG8BzDrec6Th4Yw4bVpKNEyy2s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9" t="17547" r="46845" b="65686"/>
          <a:stretch/>
        </p:blipFill>
        <p:spPr bwMode="auto">
          <a:xfrm>
            <a:off x="10954830" y="6633857"/>
            <a:ext cx="13286805" cy="1979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 descr="https://lh3.googleusercontent.com/zHOVv_qMwbrSpJXh9Hq14145Y2dgkPReJOP0bd0xFacI5txtCd68JzxNF2SL18tl_N_IkKIBD-mI0DDOpYA5Hq_ZKQEn2z3TGBfKbV7-61NvRwXYitLddOKuacmbIHJkz-QzAx-wuVc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34" r="54852" b="66460"/>
          <a:stretch/>
        </p:blipFill>
        <p:spPr bwMode="auto">
          <a:xfrm>
            <a:off x="8320746" y="10302692"/>
            <a:ext cx="14708012" cy="3437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Shape 285"/>
          <p:cNvSpPr txBox="1">
            <a:spLocks/>
          </p:cNvSpPr>
          <p:nvPr/>
        </p:nvSpPr>
        <p:spPr>
          <a:xfrm>
            <a:off x="3048253" y="780262"/>
            <a:ext cx="18287493" cy="16308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Roboto Bold"/>
                <a:ea typeface="Roboto Bold"/>
                <a:cs typeface="Roboto Bold"/>
                <a:sym typeface="Roboto Bold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hangingPunct="1"/>
            <a:r>
              <a:rPr lang="en-US" sz="96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TECHNOLOGY</a:t>
            </a:r>
          </a:p>
        </p:txBody>
      </p:sp>
      <p:sp>
        <p:nvSpPr>
          <p:cNvPr id="15" name="Shape 81"/>
          <p:cNvSpPr/>
          <p:nvPr/>
        </p:nvSpPr>
        <p:spPr>
          <a:xfrm>
            <a:off x="11585850" y="2703910"/>
            <a:ext cx="1383341" cy="0"/>
          </a:xfrm>
          <a:prstGeom prst="line">
            <a:avLst/>
          </a:prstGeom>
          <a:ln w="139700">
            <a:solidFill>
              <a:schemeClr val="accent3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6" name="TextBox 15"/>
          <p:cNvSpPr txBox="1"/>
          <p:nvPr/>
        </p:nvSpPr>
        <p:spPr>
          <a:xfrm>
            <a:off x="8374835" y="2961776"/>
            <a:ext cx="8026774" cy="81560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ARCHITECTURE DIAGRAM</a:t>
            </a:r>
          </a:p>
        </p:txBody>
      </p:sp>
    </p:spTree>
    <p:extLst>
      <p:ext uri="{BB962C8B-B14F-4D97-AF65-F5344CB8AC3E}">
        <p14:creationId xmlns:p14="http://schemas.microsoft.com/office/powerpoint/2010/main" val="1900386584"/>
      </p:ext>
    </p:extLst>
  </p:cSld>
  <p:clrMapOvr>
    <a:masterClrMapping/>
  </p:clrMapOvr>
  <p:transition spd="slow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>
            <a:spLocks noGrp="1"/>
          </p:cNvSpPr>
          <p:nvPr>
            <p:ph type="sldNum" sz="quarter" idx="2"/>
          </p:nvPr>
        </p:nvSpPr>
        <p:spPr>
          <a:xfrm>
            <a:off x="23271754" y="12307021"/>
            <a:ext cx="260500" cy="482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23</a:t>
            </a:fld>
            <a:endParaRPr/>
          </a:p>
        </p:txBody>
      </p:sp>
      <p:sp>
        <p:nvSpPr>
          <p:cNvPr id="30" name="Shape 376"/>
          <p:cNvSpPr/>
          <p:nvPr/>
        </p:nvSpPr>
        <p:spPr>
          <a:xfrm>
            <a:off x="2304876" y="4864910"/>
            <a:ext cx="3156124" cy="2958290"/>
          </a:xfrm>
          <a:prstGeom prst="ellipse">
            <a:avLst/>
          </a:prstGeom>
          <a:solidFill>
            <a:schemeClr val="accent3"/>
          </a:solidFill>
          <a:ln w="3175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US" sz="13800" dirty="0">
                <a:solidFill>
                  <a:srgbClr val="FFFFFF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05</a:t>
            </a:r>
            <a:endParaRPr dirty="0">
              <a:solidFill>
                <a:srgbClr val="FFFFFF"/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-37415" y="8675062"/>
            <a:ext cx="7840706" cy="2569934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5400" b="0" i="0" u="none" strike="noStrike" cap="none" spc="0" normalizeH="0" baseline="0" dirty="0">
                <a:ln>
                  <a:noFill/>
                </a:ln>
                <a:solidFill>
                  <a:srgbClr val="525860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SAVING</a:t>
            </a:r>
            <a:r>
              <a:rPr kumimoji="0" lang="en-US" sz="5400" b="0" i="0" u="none" strike="noStrike" cap="none" spc="0" normalizeH="0" dirty="0">
                <a:ln>
                  <a:noFill/>
                </a:ln>
                <a:solidFill>
                  <a:srgbClr val="525860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 EMAIL TEMPLATE IN HTML FORMAT</a:t>
            </a:r>
            <a:endParaRPr kumimoji="0" lang="en-US" sz="5400" b="0" i="0" u="none" strike="noStrike" cap="none" spc="0" normalizeH="0" baseline="0" dirty="0">
              <a:ln>
                <a:noFill/>
              </a:ln>
              <a:solidFill>
                <a:srgbClr val="525860"/>
              </a:solidFill>
              <a:effectLst/>
              <a:uFillTx/>
              <a:latin typeface="Abadi MT Condensed Extra Bold" charset="0"/>
              <a:ea typeface="Abadi MT Condensed Extra Bold" charset="0"/>
              <a:cs typeface="Abadi MT Condensed Extra Bold" charset="0"/>
              <a:sym typeface="Roboto Regular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970877" y="4525011"/>
            <a:ext cx="17358666" cy="2846933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rgbClr val="A21301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PROBLEM</a:t>
            </a:r>
            <a:r>
              <a:rPr kumimoji="0" lang="en-US" sz="4400" b="0" i="0" u="none" strike="noStrike" cap="none" spc="0" normalizeH="0" baseline="0" dirty="0">
                <a:ln>
                  <a:noFill/>
                </a:ln>
                <a:solidFill>
                  <a:srgbClr val="A21301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:</a:t>
            </a:r>
          </a:p>
          <a:p>
            <a:pPr marL="685800" indent="-685800">
              <a:buFont typeface="Arial" charset="0"/>
              <a:buChar char="•"/>
            </a:pPr>
            <a:r>
              <a:rPr lang="en-US" sz="4800" dirty="0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Need to replace symbols to preserve original format </a:t>
            </a:r>
          </a:p>
          <a:p>
            <a:pPr marL="0" marR="0" indent="0" algn="l" defTabSz="825500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spc="0" normalizeH="0" baseline="0" dirty="0">
              <a:ln>
                <a:noFill/>
              </a:ln>
              <a:solidFill>
                <a:srgbClr val="A21301"/>
              </a:solidFill>
              <a:effectLst/>
              <a:uFillTx/>
              <a:latin typeface="Abadi MT Condensed Extra Bold" charset="0"/>
              <a:ea typeface="Abadi MT Condensed Extra Bold" charset="0"/>
              <a:cs typeface="Abadi MT Condensed Extra Bold" charset="0"/>
              <a:sym typeface="Roboto Regular"/>
            </a:endParaRPr>
          </a:p>
          <a:p>
            <a:pPr marL="0" marR="0" indent="0" algn="l" defTabSz="825500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latin typeface="Abadi MT Condensed Extra Bold" charset="0"/>
              <a:ea typeface="Abadi MT Condensed Extra Bold" charset="0"/>
              <a:cs typeface="Abadi MT Condensed Extra Bold" charset="0"/>
              <a:sym typeface="Roboto Regular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6970877" y="6800266"/>
            <a:ext cx="16303719" cy="2292935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chemeClr val="accent6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SOLUTION:</a:t>
            </a:r>
          </a:p>
          <a:p>
            <a:pPr marL="685800" indent="-685800">
              <a:buFont typeface="Arial" charset="0"/>
              <a:buChar char="•"/>
            </a:pPr>
            <a:r>
              <a:rPr lang="en-US" sz="4800" dirty="0" err="1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EncodeURIComponent</a:t>
            </a:r>
            <a:endParaRPr lang="en-US" sz="4400" dirty="0">
              <a:solidFill>
                <a:schemeClr val="tx2"/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latin typeface="Abadi MT Condensed Extra Bold" charset="0"/>
              <a:ea typeface="Abadi MT Condensed Extra Bold" charset="0"/>
              <a:cs typeface="Abadi MT Condensed Extra Bold" charset="0"/>
              <a:sym typeface="Roboto Regular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/>
          <a:srcRect r="7985"/>
          <a:stretch/>
        </p:blipFill>
        <p:spPr>
          <a:xfrm>
            <a:off x="8374835" y="8910800"/>
            <a:ext cx="14327594" cy="4060572"/>
          </a:xfrm>
          <a:prstGeom prst="rect">
            <a:avLst/>
          </a:prstGeom>
          <a:ln>
            <a:solidFill>
              <a:schemeClr val="accent5">
                <a:lumMod val="50000"/>
              </a:schemeClr>
            </a:solidFill>
          </a:ln>
        </p:spPr>
      </p:pic>
      <p:sp>
        <p:nvSpPr>
          <p:cNvPr id="12" name="Shape 285"/>
          <p:cNvSpPr txBox="1">
            <a:spLocks/>
          </p:cNvSpPr>
          <p:nvPr/>
        </p:nvSpPr>
        <p:spPr>
          <a:xfrm>
            <a:off x="3048253" y="780262"/>
            <a:ext cx="18287493" cy="16308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Roboto Bold"/>
                <a:ea typeface="Roboto Bold"/>
                <a:cs typeface="Roboto Bold"/>
                <a:sym typeface="Roboto Bold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hangingPunct="1"/>
            <a:r>
              <a:rPr lang="en-US" sz="96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TECHNOLOGY</a:t>
            </a:r>
          </a:p>
        </p:txBody>
      </p:sp>
      <p:sp>
        <p:nvSpPr>
          <p:cNvPr id="13" name="Shape 81"/>
          <p:cNvSpPr/>
          <p:nvPr/>
        </p:nvSpPr>
        <p:spPr>
          <a:xfrm>
            <a:off x="11585850" y="2703910"/>
            <a:ext cx="1383341" cy="0"/>
          </a:xfrm>
          <a:prstGeom prst="line">
            <a:avLst/>
          </a:prstGeom>
          <a:ln w="139700">
            <a:solidFill>
              <a:schemeClr val="accent3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5" name="TextBox 14"/>
          <p:cNvSpPr txBox="1"/>
          <p:nvPr/>
        </p:nvSpPr>
        <p:spPr>
          <a:xfrm>
            <a:off x="8374835" y="2961776"/>
            <a:ext cx="8026774" cy="81560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ARCHITECTURE DIAGRAM</a:t>
            </a:r>
          </a:p>
        </p:txBody>
      </p:sp>
    </p:spTree>
    <p:extLst>
      <p:ext uri="{BB962C8B-B14F-4D97-AF65-F5344CB8AC3E}">
        <p14:creationId xmlns:p14="http://schemas.microsoft.com/office/powerpoint/2010/main" val="2121484472"/>
      </p:ext>
    </p:extLst>
  </p:cSld>
  <p:clrMapOvr>
    <a:masterClrMapping/>
  </p:clrMapOvr>
  <p:transition spd="slow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>
            <a:spLocks noGrp="1"/>
          </p:cNvSpPr>
          <p:nvPr>
            <p:ph type="sldNum" sz="quarter" idx="2"/>
          </p:nvPr>
        </p:nvSpPr>
        <p:spPr>
          <a:xfrm>
            <a:off x="23271754" y="12307021"/>
            <a:ext cx="260500" cy="482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24</a:t>
            </a:fld>
            <a:endParaRPr/>
          </a:p>
        </p:txBody>
      </p:sp>
      <p:sp>
        <p:nvSpPr>
          <p:cNvPr id="30" name="Shape 376"/>
          <p:cNvSpPr/>
          <p:nvPr/>
        </p:nvSpPr>
        <p:spPr>
          <a:xfrm>
            <a:off x="2304876" y="4864910"/>
            <a:ext cx="3156124" cy="2958290"/>
          </a:xfrm>
          <a:prstGeom prst="ellipse">
            <a:avLst/>
          </a:prstGeom>
          <a:solidFill>
            <a:schemeClr val="accent3"/>
          </a:solidFill>
          <a:ln w="3175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US" sz="13800" dirty="0">
                <a:solidFill>
                  <a:srgbClr val="FFFFFF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06</a:t>
            </a:r>
            <a:endParaRPr dirty="0">
              <a:solidFill>
                <a:srgbClr val="FFFFFF"/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93687" y="8453781"/>
            <a:ext cx="6262557" cy="2569934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5400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FETCHING LIVE DATA FROM ZOHO DATABASE</a:t>
            </a:r>
            <a:endParaRPr kumimoji="0" lang="en-US" sz="5400" b="0" i="0" u="none" strike="noStrike" cap="none" spc="0" normalizeH="0" baseline="0" dirty="0">
              <a:ln>
                <a:noFill/>
              </a:ln>
              <a:solidFill>
                <a:srgbClr val="525860"/>
              </a:solidFill>
              <a:effectLst/>
              <a:uFillTx/>
              <a:latin typeface="Abadi MT Condensed Extra Bold" charset="0"/>
              <a:ea typeface="Abadi MT Condensed Extra Bold" charset="0"/>
              <a:cs typeface="Abadi MT Condensed Extra Bold" charset="0"/>
              <a:sym typeface="Roboto Regular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6856244" y="5548489"/>
            <a:ext cx="17358666" cy="238526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chemeClr val="accent6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SOLUTION: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 Create a scheduler that fetches the data from database daily</a:t>
            </a: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5400" b="0" i="0" u="none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latin typeface="Abadi MT Condensed Extra Bold" charset="0"/>
              <a:ea typeface="Abadi MT Condensed Extra Bold" charset="0"/>
              <a:cs typeface="Abadi MT Condensed Extra Bold" charset="0"/>
              <a:sym typeface="Roboto Regular"/>
            </a:endParaRPr>
          </a:p>
        </p:txBody>
      </p:sp>
      <p:sp>
        <p:nvSpPr>
          <p:cNvPr id="11" name="Shape 285"/>
          <p:cNvSpPr txBox="1">
            <a:spLocks/>
          </p:cNvSpPr>
          <p:nvPr/>
        </p:nvSpPr>
        <p:spPr>
          <a:xfrm>
            <a:off x="3048253" y="780262"/>
            <a:ext cx="18287493" cy="16308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Roboto Bold"/>
                <a:ea typeface="Roboto Bold"/>
                <a:cs typeface="Roboto Bold"/>
                <a:sym typeface="Roboto Bold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hangingPunct="1"/>
            <a:r>
              <a:rPr lang="en-US" sz="96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TECHNOLOGY</a:t>
            </a:r>
          </a:p>
        </p:txBody>
      </p:sp>
      <p:sp>
        <p:nvSpPr>
          <p:cNvPr id="12" name="Shape 81"/>
          <p:cNvSpPr/>
          <p:nvPr/>
        </p:nvSpPr>
        <p:spPr>
          <a:xfrm>
            <a:off x="11585850" y="2703910"/>
            <a:ext cx="1383341" cy="0"/>
          </a:xfrm>
          <a:prstGeom prst="line">
            <a:avLst/>
          </a:prstGeom>
          <a:ln w="139700">
            <a:solidFill>
              <a:schemeClr val="accent3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3" name="TextBox 12"/>
          <p:cNvSpPr txBox="1"/>
          <p:nvPr/>
        </p:nvSpPr>
        <p:spPr>
          <a:xfrm>
            <a:off x="8374835" y="2961776"/>
            <a:ext cx="8026774" cy="81560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ARCHITECTURE DIAGRAM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1269" y="7112471"/>
            <a:ext cx="12720680" cy="660352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970877" y="3940717"/>
            <a:ext cx="17358666" cy="2169825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rgbClr val="A21301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PROBLEM</a:t>
            </a:r>
            <a:r>
              <a:rPr kumimoji="0" lang="en-US" sz="4400" b="0" i="0" u="none" strike="noStrike" cap="none" spc="0" normalizeH="0" baseline="0" dirty="0">
                <a:ln>
                  <a:noFill/>
                </a:ln>
                <a:solidFill>
                  <a:srgbClr val="A21301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:</a:t>
            </a:r>
          </a:p>
          <a:p>
            <a:pPr marL="685800" indent="-685800">
              <a:buFont typeface="Arial" charset="0"/>
              <a:buChar char="•"/>
            </a:pPr>
            <a:r>
              <a:rPr lang="en-US" sz="4800" dirty="0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Fetching live data from database daily</a:t>
            </a:r>
            <a:endParaRPr kumimoji="0" lang="en-US" sz="4400" b="0" i="0" u="none" strike="noStrike" cap="none" spc="0" normalizeH="0" baseline="0" dirty="0">
              <a:ln>
                <a:noFill/>
              </a:ln>
              <a:solidFill>
                <a:srgbClr val="A21301"/>
              </a:solidFill>
              <a:effectLst/>
              <a:uFillTx/>
              <a:latin typeface="Abadi MT Condensed Extra Bold" charset="0"/>
              <a:ea typeface="Abadi MT Condensed Extra Bold" charset="0"/>
              <a:cs typeface="Abadi MT Condensed Extra Bold" charset="0"/>
              <a:sym typeface="Roboto Regular"/>
            </a:endParaRPr>
          </a:p>
          <a:p>
            <a:pPr marL="0" marR="0" indent="0" algn="l" defTabSz="825500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latin typeface="Abadi MT Condensed Extra Bold" charset="0"/>
              <a:ea typeface="Abadi MT Condensed Extra Bold" charset="0"/>
              <a:cs typeface="Abadi MT Condensed Extra Bold" charset="0"/>
              <a:sym typeface="Robot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804184486"/>
      </p:ext>
    </p:extLst>
  </p:cSld>
  <p:clrMapOvr>
    <a:masterClrMapping/>
  </p:clrMapOvr>
  <p:transition spd="slow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/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3" b="973"/>
          <a:stretch>
            <a:fillRect/>
          </a:stretch>
        </p:blipFill>
        <p:spPr>
          <a:xfrm>
            <a:off x="0" y="0"/>
            <a:ext cx="24384000" cy="13716000"/>
          </a:xfrm>
          <a:prstGeom prst="roundRect">
            <a:avLst>
              <a:gd name="adj" fmla="val 0"/>
            </a:avLst>
          </a:prstGeom>
          <a:solidFill>
            <a:schemeClr val="tx1"/>
          </a:solidFill>
        </p:spPr>
      </p:pic>
      <p:sp>
        <p:nvSpPr>
          <p:cNvPr id="12" name="Shape 539"/>
          <p:cNvSpPr/>
          <p:nvPr/>
        </p:nvSpPr>
        <p:spPr>
          <a:xfrm rot="10800000">
            <a:off x="20331556" y="2582145"/>
            <a:ext cx="4094093" cy="84325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6" h="21600" extrusionOk="0">
                <a:moveTo>
                  <a:pt x="55" y="0"/>
                </a:moveTo>
                <a:lnTo>
                  <a:pt x="3586" y="1752"/>
                </a:lnTo>
                <a:lnTo>
                  <a:pt x="21288" y="10338"/>
                </a:lnTo>
                <a:cubicBezTo>
                  <a:pt x="21491" y="10457"/>
                  <a:pt x="21600" y="10606"/>
                  <a:pt x="21596" y="10760"/>
                </a:cubicBezTo>
                <a:cubicBezTo>
                  <a:pt x="21591" y="10927"/>
                  <a:pt x="21453" y="11087"/>
                  <a:pt x="21212" y="11206"/>
                </a:cubicBezTo>
                <a:lnTo>
                  <a:pt x="0" y="21600"/>
                </a:lnTo>
                <a:lnTo>
                  <a:pt x="55" y="0"/>
                </a:lnTo>
                <a:close/>
              </a:path>
            </a:pathLst>
          </a:custGeom>
          <a:solidFill>
            <a:schemeClr val="accent4">
              <a:alpha val="94831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3" name="Shape 540"/>
          <p:cNvSpPr/>
          <p:nvPr/>
        </p:nvSpPr>
        <p:spPr>
          <a:xfrm rot="10800000">
            <a:off x="13403557" y="-24685"/>
            <a:ext cx="11025680" cy="64897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67" extrusionOk="0">
                <a:moveTo>
                  <a:pt x="71" y="14094"/>
                </a:moveTo>
                <a:cubicBezTo>
                  <a:pt x="718" y="13042"/>
                  <a:pt x="1363" y="11985"/>
                  <a:pt x="2006" y="10923"/>
                </a:cubicBezTo>
                <a:cubicBezTo>
                  <a:pt x="4111" y="7440"/>
                  <a:pt x="6186" y="3906"/>
                  <a:pt x="8230" y="320"/>
                </a:cubicBezTo>
                <a:cubicBezTo>
                  <a:pt x="8354" y="84"/>
                  <a:pt x="8539" y="-33"/>
                  <a:pt x="8724" y="9"/>
                </a:cubicBezTo>
                <a:cubicBezTo>
                  <a:pt x="8850" y="37"/>
                  <a:pt x="8966" y="139"/>
                  <a:pt x="9053" y="296"/>
                </a:cubicBezTo>
                <a:lnTo>
                  <a:pt x="21600" y="21567"/>
                </a:lnTo>
                <a:lnTo>
                  <a:pt x="8691" y="21546"/>
                </a:lnTo>
                <a:lnTo>
                  <a:pt x="2236" y="21536"/>
                </a:lnTo>
                <a:lnTo>
                  <a:pt x="0" y="21533"/>
                </a:lnTo>
                <a:lnTo>
                  <a:pt x="71" y="14094"/>
                </a:lnTo>
                <a:close/>
              </a:path>
            </a:pathLst>
          </a:custGeom>
          <a:solidFill>
            <a:schemeClr val="accent3">
              <a:alpha val="94831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5" name="Shape 542"/>
          <p:cNvSpPr txBox="1">
            <a:spLocks/>
          </p:cNvSpPr>
          <p:nvPr/>
        </p:nvSpPr>
        <p:spPr>
          <a:xfrm>
            <a:off x="16059968" y="214143"/>
            <a:ext cx="7972865" cy="421064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algn="ctr" hangingPunct="1">
              <a:defRPr sz="8400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lang="en-US" sz="8800" dirty="0">
                <a:solidFill>
                  <a:srgbClr val="FFFFFF"/>
                </a:solidFill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  <a:sym typeface="Roboto Bold"/>
              </a:rPr>
              <a:t>QUALITY ASSURANCE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7318527" y="3116738"/>
            <a:ext cx="5455748" cy="1308050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INTERNAL TESTING</a:t>
            </a: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USER TESTING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Abadi MT Condensed Extra Bold" charset="0"/>
              <a:ea typeface="Abadi MT Condensed Extra Bold" charset="0"/>
              <a:cs typeface="Abadi MT Condensed Extra Bold" charset="0"/>
              <a:sym typeface="Robot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411141754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>
            <a:spLocks noGrp="1"/>
          </p:cNvSpPr>
          <p:nvPr>
            <p:ph type="sldNum" sz="quarter" idx="2"/>
          </p:nvPr>
        </p:nvSpPr>
        <p:spPr>
          <a:xfrm>
            <a:off x="23271754" y="12307021"/>
            <a:ext cx="260500" cy="482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26</a:t>
            </a:fld>
            <a:endParaRPr/>
          </a:p>
        </p:txBody>
      </p:sp>
      <p:grpSp>
        <p:nvGrpSpPr>
          <p:cNvPr id="307" name="Group 307"/>
          <p:cNvGrpSpPr/>
          <p:nvPr/>
        </p:nvGrpSpPr>
        <p:grpSpPr>
          <a:xfrm>
            <a:off x="450177" y="4463095"/>
            <a:ext cx="3562757" cy="936707"/>
            <a:chOff x="0" y="0"/>
            <a:chExt cx="4802986" cy="1388911"/>
          </a:xfrm>
        </p:grpSpPr>
        <p:grpSp>
          <p:nvGrpSpPr>
            <p:cNvPr id="305" name="Group 305"/>
            <p:cNvGrpSpPr/>
            <p:nvPr/>
          </p:nvGrpSpPr>
          <p:grpSpPr>
            <a:xfrm>
              <a:off x="0" y="0"/>
              <a:ext cx="4802986" cy="1388911"/>
              <a:chOff x="0" y="0"/>
              <a:chExt cx="4802985" cy="1388910"/>
            </a:xfrm>
          </p:grpSpPr>
          <p:sp>
            <p:nvSpPr>
              <p:cNvPr id="303" name="Shape 303"/>
              <p:cNvSpPr/>
              <p:nvPr/>
            </p:nvSpPr>
            <p:spPr>
              <a:xfrm>
                <a:off x="0" y="0"/>
                <a:ext cx="4802986" cy="1162166"/>
              </a:xfrm>
              <a:prstGeom prst="roundRect">
                <a:avLst>
                  <a:gd name="adj" fmla="val 10559"/>
                </a:avLst>
              </a:prstGeom>
              <a:solidFill>
                <a:schemeClr val="accent3"/>
              </a:solidFill>
              <a:ln w="3175" cap="flat">
                <a:solidFill>
                  <a:schemeClr val="accent3"/>
                </a:solidFill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algn="ctr">
                  <a:defRPr sz="30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  <p:sp>
            <p:nvSpPr>
              <p:cNvPr id="304" name="Shape 304"/>
              <p:cNvSpPr/>
              <p:nvPr/>
            </p:nvSpPr>
            <p:spPr>
              <a:xfrm rot="18900000">
                <a:off x="2025552" y="481309"/>
                <a:ext cx="751882" cy="751882"/>
              </a:xfrm>
              <a:prstGeom prst="rect">
                <a:avLst/>
              </a:prstGeom>
              <a:solidFill>
                <a:schemeClr val="accent3"/>
              </a:solidFill>
              <a:ln w="3175" cap="flat">
                <a:solidFill>
                  <a:schemeClr val="accent3"/>
                </a:solidFill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algn="ctr">
                  <a:defRPr sz="30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</p:grpSp>
        <p:sp>
          <p:nvSpPr>
            <p:cNvPr id="306" name="Shape 306"/>
            <p:cNvSpPr/>
            <p:nvPr/>
          </p:nvSpPr>
          <p:spPr>
            <a:xfrm>
              <a:off x="1204270" y="133331"/>
              <a:ext cx="2502286" cy="907940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algn="ctr">
                <a:defRPr>
                  <a:solidFill>
                    <a:srgbClr val="42C0A0"/>
                  </a:solidFill>
                </a:defRPr>
              </a:lvl1pPr>
            </a:lstStyle>
            <a:p>
              <a:r>
                <a:rPr lang="en-US" sz="5400" dirty="0">
                  <a:solidFill>
                    <a:schemeClr val="accent1"/>
                  </a:solidFill>
                  <a:latin typeface="Abadi MT Condensed Extra Bold" charset="0"/>
                  <a:ea typeface="Abadi MT Condensed Extra Bold" charset="0"/>
                  <a:cs typeface="Abadi MT Condensed Extra Bold" charset="0"/>
                </a:rPr>
                <a:t>PURPOSE</a:t>
              </a:r>
              <a:endParaRPr sz="5400" dirty="0">
                <a:solidFill>
                  <a:schemeClr val="accent1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endParaRPr>
            </a:p>
          </p:txBody>
        </p:sp>
      </p:grpSp>
      <p:sp>
        <p:nvSpPr>
          <p:cNvPr id="308" name="Shape 308"/>
          <p:cNvSpPr/>
          <p:nvPr/>
        </p:nvSpPr>
        <p:spPr>
          <a:xfrm>
            <a:off x="391987" y="6199334"/>
            <a:ext cx="3395941" cy="2919266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8100" tIns="38100" rIns="38100" bIns="38100" numCol="1" anchor="t">
            <a:noAutofit/>
          </a:bodyPr>
          <a:lstStyle/>
          <a:p>
            <a:pPr algn="ctr"/>
            <a:r>
              <a:rPr lang="en-US" sz="4000" dirty="0">
                <a:solidFill>
                  <a:schemeClr val="bg2">
                    <a:lumMod val="2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Gather UI feedback &amp; detect usability issues</a:t>
            </a:r>
          </a:p>
        </p:txBody>
      </p:sp>
      <p:grpSp>
        <p:nvGrpSpPr>
          <p:cNvPr id="35" name="Group 307"/>
          <p:cNvGrpSpPr/>
          <p:nvPr/>
        </p:nvGrpSpPr>
        <p:grpSpPr>
          <a:xfrm>
            <a:off x="4624689" y="4463095"/>
            <a:ext cx="3562757" cy="936707"/>
            <a:chOff x="0" y="0"/>
            <a:chExt cx="4802986" cy="1388911"/>
          </a:xfrm>
        </p:grpSpPr>
        <p:grpSp>
          <p:nvGrpSpPr>
            <p:cNvPr id="36" name="Group 305"/>
            <p:cNvGrpSpPr/>
            <p:nvPr/>
          </p:nvGrpSpPr>
          <p:grpSpPr>
            <a:xfrm>
              <a:off x="0" y="0"/>
              <a:ext cx="4802986" cy="1388911"/>
              <a:chOff x="0" y="0"/>
              <a:chExt cx="4802985" cy="1388910"/>
            </a:xfrm>
          </p:grpSpPr>
          <p:sp>
            <p:nvSpPr>
              <p:cNvPr id="38" name="Shape 303"/>
              <p:cNvSpPr/>
              <p:nvPr/>
            </p:nvSpPr>
            <p:spPr>
              <a:xfrm>
                <a:off x="0" y="0"/>
                <a:ext cx="4802986" cy="1162166"/>
              </a:xfrm>
              <a:prstGeom prst="roundRect">
                <a:avLst>
                  <a:gd name="adj" fmla="val 10559"/>
                </a:avLst>
              </a:prstGeom>
              <a:solidFill>
                <a:schemeClr val="accent3"/>
              </a:solidFill>
              <a:ln w="3175" cap="flat">
                <a:solidFill>
                  <a:schemeClr val="accent3"/>
                </a:solidFill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algn="ctr">
                  <a:defRPr sz="30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  <p:sp>
            <p:nvSpPr>
              <p:cNvPr id="39" name="Shape 304"/>
              <p:cNvSpPr/>
              <p:nvPr/>
            </p:nvSpPr>
            <p:spPr>
              <a:xfrm rot="18900000">
                <a:off x="2025552" y="481309"/>
                <a:ext cx="751882" cy="751882"/>
              </a:xfrm>
              <a:prstGeom prst="rect">
                <a:avLst/>
              </a:prstGeom>
              <a:solidFill>
                <a:schemeClr val="accent3"/>
              </a:solidFill>
              <a:ln w="3175" cap="flat">
                <a:solidFill>
                  <a:schemeClr val="accent3"/>
                </a:solidFill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algn="ctr">
                  <a:defRPr sz="30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</p:grpSp>
        <p:sp>
          <p:nvSpPr>
            <p:cNvPr id="37" name="Shape 306"/>
            <p:cNvSpPr/>
            <p:nvPr/>
          </p:nvSpPr>
          <p:spPr>
            <a:xfrm>
              <a:off x="1330908" y="133331"/>
              <a:ext cx="2249013" cy="907940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algn="ctr">
                <a:defRPr>
                  <a:solidFill>
                    <a:srgbClr val="42C0A0"/>
                  </a:solidFill>
                </a:defRPr>
              </a:lvl1pPr>
            </a:lstStyle>
            <a:p>
              <a:r>
                <a:rPr lang="en-US" sz="5400" dirty="0">
                  <a:solidFill>
                    <a:schemeClr val="accent1"/>
                  </a:solidFill>
                  <a:latin typeface="Abadi MT Condensed Extra Bold" charset="0"/>
                  <a:ea typeface="Abadi MT Condensed Extra Bold" charset="0"/>
                  <a:cs typeface="Abadi MT Condensed Extra Bold" charset="0"/>
                </a:rPr>
                <a:t>DETAILS</a:t>
              </a:r>
              <a:endParaRPr sz="5400" dirty="0">
                <a:solidFill>
                  <a:schemeClr val="accent1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endParaRPr>
            </a:p>
          </p:txBody>
        </p:sp>
      </p:grpSp>
      <p:sp>
        <p:nvSpPr>
          <p:cNvPr id="40" name="Shape 308"/>
          <p:cNvSpPr/>
          <p:nvPr/>
        </p:nvSpPr>
        <p:spPr>
          <a:xfrm>
            <a:off x="9007490" y="5839265"/>
            <a:ext cx="4382801" cy="2919266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8100" tIns="38100" rIns="38100" bIns="38100" numCol="1" anchor="t">
            <a:noAutofit/>
          </a:bodyPr>
          <a:lstStyle/>
          <a:p>
            <a:r>
              <a:rPr lang="en-US" sz="4000" dirty="0">
                <a:solidFill>
                  <a:schemeClr val="bg2">
                    <a:lumMod val="2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Client Creation Module</a:t>
            </a:r>
          </a:p>
          <a:p>
            <a:r>
              <a:rPr lang="en-US" sz="4000" dirty="0">
                <a:solidFill>
                  <a:schemeClr val="bg2">
                    <a:lumMod val="2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Timeline Module</a:t>
            </a:r>
          </a:p>
          <a:p>
            <a:r>
              <a:rPr lang="en-US" sz="4000" dirty="0">
                <a:solidFill>
                  <a:schemeClr val="bg2">
                    <a:lumMod val="2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Reports Module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2">
                    <a:lumMod val="2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KPI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2">
                    <a:lumMod val="2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Ranking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2">
                    <a:lumMod val="2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Gender - Age Report</a:t>
            </a:r>
          </a:p>
        </p:txBody>
      </p:sp>
      <p:grpSp>
        <p:nvGrpSpPr>
          <p:cNvPr id="48" name="Group 307"/>
          <p:cNvGrpSpPr/>
          <p:nvPr/>
        </p:nvGrpSpPr>
        <p:grpSpPr>
          <a:xfrm>
            <a:off x="8821233" y="4463095"/>
            <a:ext cx="3562757" cy="936707"/>
            <a:chOff x="0" y="0"/>
            <a:chExt cx="4802986" cy="1388911"/>
          </a:xfrm>
        </p:grpSpPr>
        <p:grpSp>
          <p:nvGrpSpPr>
            <p:cNvPr id="49" name="Group 305"/>
            <p:cNvGrpSpPr/>
            <p:nvPr/>
          </p:nvGrpSpPr>
          <p:grpSpPr>
            <a:xfrm>
              <a:off x="0" y="0"/>
              <a:ext cx="4802986" cy="1388911"/>
              <a:chOff x="0" y="0"/>
              <a:chExt cx="4802985" cy="1388910"/>
            </a:xfrm>
          </p:grpSpPr>
          <p:sp>
            <p:nvSpPr>
              <p:cNvPr id="51" name="Shape 303"/>
              <p:cNvSpPr/>
              <p:nvPr/>
            </p:nvSpPr>
            <p:spPr>
              <a:xfrm>
                <a:off x="0" y="0"/>
                <a:ext cx="4802986" cy="1162166"/>
              </a:xfrm>
              <a:prstGeom prst="roundRect">
                <a:avLst>
                  <a:gd name="adj" fmla="val 10559"/>
                </a:avLst>
              </a:prstGeom>
              <a:solidFill>
                <a:schemeClr val="accent3"/>
              </a:solidFill>
              <a:ln w="3175" cap="flat">
                <a:solidFill>
                  <a:schemeClr val="accent3"/>
                </a:solidFill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algn="ctr">
                  <a:defRPr sz="30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  <p:sp>
            <p:nvSpPr>
              <p:cNvPr id="52" name="Shape 304"/>
              <p:cNvSpPr/>
              <p:nvPr/>
            </p:nvSpPr>
            <p:spPr>
              <a:xfrm rot="18900000">
                <a:off x="2025552" y="481309"/>
                <a:ext cx="751882" cy="751882"/>
              </a:xfrm>
              <a:prstGeom prst="rect">
                <a:avLst/>
              </a:prstGeom>
              <a:solidFill>
                <a:schemeClr val="accent3"/>
              </a:solidFill>
              <a:ln w="3175" cap="flat">
                <a:solidFill>
                  <a:schemeClr val="accent3"/>
                </a:solidFill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algn="ctr">
                  <a:defRPr sz="30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</p:grpSp>
        <p:sp>
          <p:nvSpPr>
            <p:cNvPr id="50" name="Shape 306"/>
            <p:cNvSpPr/>
            <p:nvPr/>
          </p:nvSpPr>
          <p:spPr>
            <a:xfrm>
              <a:off x="1582580" y="133331"/>
              <a:ext cx="1745670" cy="907940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algn="ctr">
                <a:defRPr>
                  <a:solidFill>
                    <a:srgbClr val="42C0A0"/>
                  </a:solidFill>
                </a:defRPr>
              </a:lvl1pPr>
            </a:lstStyle>
            <a:p>
              <a:r>
                <a:rPr lang="en-US" sz="5400" dirty="0">
                  <a:solidFill>
                    <a:schemeClr val="accent1"/>
                  </a:solidFill>
                  <a:latin typeface="Abadi MT Condensed Extra Bold" charset="0"/>
                  <a:ea typeface="Abadi MT Condensed Extra Bold" charset="0"/>
                  <a:cs typeface="Abadi MT Condensed Extra Bold" charset="0"/>
                </a:rPr>
                <a:t>SCOPE</a:t>
              </a:r>
              <a:endParaRPr sz="5400" dirty="0">
                <a:solidFill>
                  <a:schemeClr val="accent1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endParaRPr>
            </a:p>
          </p:txBody>
        </p:sp>
      </p:grpSp>
      <p:sp>
        <p:nvSpPr>
          <p:cNvPr id="53" name="Shape 308"/>
          <p:cNvSpPr/>
          <p:nvPr/>
        </p:nvSpPr>
        <p:spPr>
          <a:xfrm>
            <a:off x="4586571" y="5839265"/>
            <a:ext cx="4142170" cy="2919266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8100" tIns="38100" rIns="38100" bIns="38100" numCol="1" anchor="t">
            <a:noAutofit/>
          </a:bodyPr>
          <a:lstStyle/>
          <a:p>
            <a:r>
              <a:rPr lang="en-US" sz="4000" dirty="0">
                <a:solidFill>
                  <a:schemeClr val="bg2">
                    <a:lumMod val="2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Participant: Linda (Sponsor)</a:t>
            </a:r>
          </a:p>
          <a:p>
            <a:r>
              <a:rPr lang="en-US" sz="4000" dirty="0">
                <a:solidFill>
                  <a:schemeClr val="bg2">
                    <a:lumMod val="2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Date: 28 October 2016</a:t>
            </a:r>
          </a:p>
          <a:p>
            <a:r>
              <a:rPr lang="en-US" sz="4000" dirty="0">
                <a:solidFill>
                  <a:schemeClr val="bg2">
                    <a:lumMod val="2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Time: 4.00pm</a:t>
            </a:r>
          </a:p>
          <a:p>
            <a:r>
              <a:rPr lang="en-US" sz="4000" dirty="0">
                <a:solidFill>
                  <a:schemeClr val="bg2">
                    <a:lumMod val="2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Venue: </a:t>
            </a:r>
            <a:r>
              <a:rPr lang="en-US" sz="4000" dirty="0" err="1">
                <a:solidFill>
                  <a:schemeClr val="bg2">
                    <a:lumMod val="2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Ulink</a:t>
            </a:r>
            <a:r>
              <a:rPr lang="en-US" sz="4000" dirty="0">
                <a:solidFill>
                  <a:schemeClr val="bg2">
                    <a:lumMod val="2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 Assist </a:t>
            </a:r>
            <a:r>
              <a:rPr lang="en-US" sz="4000" dirty="0" err="1">
                <a:solidFill>
                  <a:schemeClr val="bg2">
                    <a:lumMod val="2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Pte</a:t>
            </a:r>
            <a:r>
              <a:rPr lang="en-US" sz="4000" dirty="0">
                <a:solidFill>
                  <a:schemeClr val="bg2">
                    <a:lumMod val="2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 Ltd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7" r="6348" b="49856"/>
          <a:stretch/>
        </p:blipFill>
        <p:spPr>
          <a:xfrm>
            <a:off x="13788900" y="4315509"/>
            <a:ext cx="4430658" cy="273917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98" t="49577" r="5900"/>
          <a:stretch/>
        </p:blipFill>
        <p:spPr>
          <a:xfrm>
            <a:off x="13802953" y="8758531"/>
            <a:ext cx="4416605" cy="2714312"/>
          </a:xfrm>
          <a:prstGeom prst="rect">
            <a:avLst/>
          </a:prstGeom>
        </p:spPr>
      </p:pic>
      <p:sp>
        <p:nvSpPr>
          <p:cNvPr id="56" name="TextBox 55"/>
          <p:cNvSpPr txBox="1"/>
          <p:nvPr/>
        </p:nvSpPr>
        <p:spPr>
          <a:xfrm>
            <a:off x="18450450" y="4721122"/>
            <a:ext cx="491408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lvl="1" indent="-571500">
              <a:buFont typeface="Arial" charset="0"/>
              <a:buChar char="•"/>
            </a:pPr>
            <a:r>
              <a:rPr lang="en-US" sz="4000" dirty="0">
                <a:solidFill>
                  <a:srgbClr val="182028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Easy to navigate</a:t>
            </a:r>
          </a:p>
          <a:p>
            <a:pPr marL="571500" lvl="1" indent="-571500">
              <a:buFont typeface="Arial" charset="0"/>
              <a:buChar char="•"/>
            </a:pPr>
            <a:endParaRPr lang="en-US" sz="4400" dirty="0">
              <a:solidFill>
                <a:srgbClr val="182028"/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18216826" y="8758531"/>
            <a:ext cx="652277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1" indent="-457200">
              <a:buFont typeface="Arial" charset="0"/>
              <a:buChar char="•"/>
            </a:pPr>
            <a:r>
              <a:rPr lang="en-US" sz="4000" dirty="0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Timeline for screenings design is not intuitive </a:t>
            </a:r>
          </a:p>
          <a:p>
            <a:pPr marL="457200" lvl="1" indent="-457200">
              <a:buFont typeface="Arial" charset="0"/>
              <a:buChar char="•"/>
            </a:pPr>
            <a:r>
              <a:rPr lang="en-US" sz="4000" dirty="0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Naming of columns and fields are confusing</a:t>
            </a:r>
          </a:p>
        </p:txBody>
      </p:sp>
      <p:sp>
        <p:nvSpPr>
          <p:cNvPr id="29" name="Shape 285"/>
          <p:cNvSpPr txBox="1">
            <a:spLocks/>
          </p:cNvSpPr>
          <p:nvPr/>
        </p:nvSpPr>
        <p:spPr>
          <a:xfrm>
            <a:off x="3048253" y="780262"/>
            <a:ext cx="18287493" cy="16308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Roboto Bold"/>
                <a:ea typeface="Roboto Bold"/>
                <a:cs typeface="Roboto Bold"/>
                <a:sym typeface="Roboto Bold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hangingPunct="1"/>
            <a:r>
              <a:rPr lang="en-US" sz="96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QUALITY</a:t>
            </a:r>
            <a:r>
              <a:rPr lang="en-US" sz="115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 </a:t>
            </a:r>
            <a:r>
              <a:rPr lang="en-US" sz="96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ASSURANCE</a:t>
            </a:r>
          </a:p>
        </p:txBody>
      </p:sp>
      <p:sp>
        <p:nvSpPr>
          <p:cNvPr id="30" name="Shape 81"/>
          <p:cNvSpPr/>
          <p:nvPr/>
        </p:nvSpPr>
        <p:spPr>
          <a:xfrm>
            <a:off x="11585850" y="2703910"/>
            <a:ext cx="1383341" cy="0"/>
          </a:xfrm>
          <a:prstGeom prst="line">
            <a:avLst/>
          </a:prstGeom>
          <a:ln w="139700">
            <a:solidFill>
              <a:schemeClr val="accent3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1" name="TextBox 30"/>
          <p:cNvSpPr txBox="1"/>
          <p:nvPr/>
        </p:nvSpPr>
        <p:spPr>
          <a:xfrm>
            <a:off x="9775513" y="2996742"/>
            <a:ext cx="5369237" cy="81560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USER</a:t>
            </a:r>
            <a:r>
              <a:rPr kumimoji="0" lang="en-US" sz="4800" b="0" i="0" u="none" strike="noStrike" cap="none" spc="0" normalizeH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 TESTING 1</a:t>
            </a:r>
            <a:endParaRPr kumimoji="0" lang="en-US" sz="4800" b="0" i="0" u="none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latin typeface="Abadi MT Condensed Extra Bold" charset="0"/>
              <a:ea typeface="Abadi MT Condensed Extra Bold" charset="0"/>
              <a:cs typeface="Abadi MT Condensed Extra Bold" charset="0"/>
              <a:sym typeface="Roboto Regular"/>
            </a:endParaRPr>
          </a:p>
        </p:txBody>
      </p:sp>
    </p:spTree>
  </p:cSld>
  <p:clrMapOvr>
    <a:masterClrMapping/>
  </p:clrMapOvr>
  <p:transition spd="slow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>
            <a:spLocks noGrp="1"/>
          </p:cNvSpPr>
          <p:nvPr>
            <p:ph type="sldNum" sz="quarter" idx="2"/>
          </p:nvPr>
        </p:nvSpPr>
        <p:spPr>
          <a:xfrm>
            <a:off x="23271754" y="12307021"/>
            <a:ext cx="260500" cy="482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27</a:t>
            </a:fld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2393334" y="3923558"/>
            <a:ext cx="20133593" cy="2846933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600" dirty="0">
                <a:solidFill>
                  <a:schemeClr val="accent6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FEEDBACK: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252525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Timeline display is not intuitive, user suggested to change to table format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252525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Stick to one color scheme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252525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Client prefers to choose which patient to send email to instead of automated sending of email</a:t>
            </a:r>
          </a:p>
          <a:p>
            <a:pPr marL="0" marR="0" indent="0" algn="l" defTabSz="825500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525860"/>
              </a:solidFill>
              <a:effectLst/>
              <a:uFillTx/>
              <a:latin typeface="Abadi MT Condensed Extra Bold" charset="0"/>
              <a:ea typeface="Abadi MT Condensed Extra Bold" charset="0"/>
              <a:cs typeface="Abadi MT Condensed Extra Bold" charset="0"/>
              <a:sym typeface="Roboto Regular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959701"/>
            <a:ext cx="11741254" cy="6726798"/>
          </a:xfrm>
          <a:prstGeom prst="rect">
            <a:avLst/>
          </a:prstGeom>
          <a:ln w="76200">
            <a:solidFill>
              <a:schemeClr val="bg1"/>
            </a:solidFill>
          </a:ln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80764" y="6959701"/>
            <a:ext cx="12203236" cy="6756299"/>
          </a:xfrm>
          <a:prstGeom prst="rect">
            <a:avLst/>
          </a:prstGeom>
          <a:ln w="76200">
            <a:solidFill>
              <a:schemeClr val="bg1"/>
            </a:solidFill>
          </a:ln>
        </p:spPr>
      </p:pic>
      <p:pic>
        <p:nvPicPr>
          <p:cNvPr id="31" name="Picture 2" descr="Image result for arrow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1448896" y="8642653"/>
            <a:ext cx="1378257" cy="2505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5" t="35492" r="4494" b="31016"/>
          <a:stretch/>
        </p:blipFill>
        <p:spPr>
          <a:xfrm>
            <a:off x="0" y="6426351"/>
            <a:ext cx="3398661" cy="1066699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6" t="758" r="4796" b="64942"/>
          <a:stretch/>
        </p:blipFill>
        <p:spPr>
          <a:xfrm>
            <a:off x="21169800" y="6375551"/>
            <a:ext cx="3304182" cy="1066699"/>
          </a:xfrm>
          <a:prstGeom prst="rect">
            <a:avLst/>
          </a:prstGeom>
        </p:spPr>
      </p:pic>
      <p:sp>
        <p:nvSpPr>
          <p:cNvPr id="13" name="Shape 285"/>
          <p:cNvSpPr txBox="1">
            <a:spLocks/>
          </p:cNvSpPr>
          <p:nvPr/>
        </p:nvSpPr>
        <p:spPr>
          <a:xfrm>
            <a:off x="3048253" y="780262"/>
            <a:ext cx="18287493" cy="16308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Roboto Bold"/>
                <a:ea typeface="Roboto Bold"/>
                <a:cs typeface="Roboto Bold"/>
                <a:sym typeface="Roboto Bold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hangingPunct="1"/>
            <a:r>
              <a:rPr lang="en-US" sz="96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QUALITY</a:t>
            </a:r>
            <a:r>
              <a:rPr lang="en-US" sz="115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 </a:t>
            </a:r>
            <a:r>
              <a:rPr lang="en-US" sz="96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ASSURANCE</a:t>
            </a:r>
          </a:p>
        </p:txBody>
      </p:sp>
      <p:sp>
        <p:nvSpPr>
          <p:cNvPr id="14" name="Shape 81"/>
          <p:cNvSpPr/>
          <p:nvPr/>
        </p:nvSpPr>
        <p:spPr>
          <a:xfrm>
            <a:off x="11585850" y="2703910"/>
            <a:ext cx="1383341" cy="0"/>
          </a:xfrm>
          <a:prstGeom prst="line">
            <a:avLst/>
          </a:prstGeom>
          <a:ln w="139700">
            <a:solidFill>
              <a:schemeClr val="accent3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5" name="TextBox 14"/>
          <p:cNvSpPr txBox="1"/>
          <p:nvPr/>
        </p:nvSpPr>
        <p:spPr>
          <a:xfrm>
            <a:off x="9775513" y="2996742"/>
            <a:ext cx="5369237" cy="81560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USER</a:t>
            </a:r>
            <a:r>
              <a:rPr kumimoji="0" lang="en-US" sz="4800" b="0" i="0" u="none" strike="noStrike" cap="none" spc="0" normalizeH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 TESTING 1</a:t>
            </a:r>
            <a:endParaRPr kumimoji="0" lang="en-US" sz="4800" b="0" i="0" u="none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latin typeface="Abadi MT Condensed Extra Bold" charset="0"/>
              <a:ea typeface="Abadi MT Condensed Extra Bold" charset="0"/>
              <a:cs typeface="Abadi MT Condensed Extra Bold" charset="0"/>
              <a:sym typeface="Robot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737275457"/>
      </p:ext>
    </p:extLst>
  </p:cSld>
  <p:clrMapOvr>
    <a:masterClrMapping/>
  </p:clrMapOvr>
  <p:transition spd="slow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>
            <a:spLocks noGrp="1"/>
          </p:cNvSpPr>
          <p:nvPr>
            <p:ph type="sldNum" sz="quarter" idx="2"/>
          </p:nvPr>
        </p:nvSpPr>
        <p:spPr>
          <a:xfrm>
            <a:off x="23271754" y="12307021"/>
            <a:ext cx="260500" cy="482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28</a:t>
            </a:fld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3544731" y="3974509"/>
            <a:ext cx="18572319" cy="173893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600" dirty="0">
                <a:solidFill>
                  <a:schemeClr val="accent6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FEEDBACK:</a:t>
            </a:r>
          </a:p>
          <a:p>
            <a:r>
              <a:rPr lang="en-US" sz="3600" dirty="0">
                <a:solidFill>
                  <a:srgbClr val="252525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Rename </a:t>
            </a:r>
            <a:r>
              <a:rPr lang="en-US" sz="3600" b="1" dirty="0">
                <a:solidFill>
                  <a:srgbClr val="252525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Regularity  </a:t>
            </a:r>
            <a:r>
              <a:rPr lang="en-US" sz="3600" dirty="0">
                <a:solidFill>
                  <a:srgbClr val="252525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field to </a:t>
            </a:r>
            <a:r>
              <a:rPr lang="en-US" sz="3600" b="1" dirty="0">
                <a:solidFill>
                  <a:srgbClr val="252525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Frequency of Screening (In Years) </a:t>
            </a:r>
            <a:r>
              <a:rPr lang="en-US" sz="3600" dirty="0">
                <a:solidFill>
                  <a:srgbClr val="252525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for easy understanding</a:t>
            </a:r>
          </a:p>
          <a:p>
            <a:pPr marL="0" marR="0" indent="0" algn="l" defTabSz="825500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525860"/>
              </a:solidFill>
              <a:effectLst/>
              <a:uFillTx/>
              <a:latin typeface="Abadi MT Condensed Extra Bold" charset="0"/>
              <a:ea typeface="Abadi MT Condensed Extra Bold" charset="0"/>
              <a:cs typeface="Abadi MT Condensed Extra Bold" charset="0"/>
              <a:sym typeface="Roboto Regular"/>
            </a:endParaRPr>
          </a:p>
        </p:txBody>
      </p:sp>
      <p:pic>
        <p:nvPicPr>
          <p:cNvPr id="31" name="Picture 2" descr="Image result for arrow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1448896" y="8642653"/>
            <a:ext cx="1378257" cy="2505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875607"/>
            <a:ext cx="17858658" cy="7700774"/>
          </a:xfrm>
          <a:prstGeom prst="rect">
            <a:avLst/>
          </a:prstGeom>
          <a:ln w="76200">
            <a:solidFill>
              <a:schemeClr val="bg1"/>
            </a:solidFill>
          </a:ln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>
            <a:biLevel thresh="75000"/>
          </a:blip>
          <a:srcRect r="9152"/>
          <a:stretch/>
        </p:blipFill>
        <p:spPr>
          <a:xfrm>
            <a:off x="8652405" y="6197186"/>
            <a:ext cx="15731595" cy="7389872"/>
          </a:xfrm>
          <a:prstGeom prst="rect">
            <a:avLst/>
          </a:prstGeom>
          <a:ln w="76200">
            <a:solidFill>
              <a:schemeClr val="bg1"/>
            </a:solidFill>
          </a:ln>
        </p:spPr>
      </p:pic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6" t="758" r="4796" b="64942"/>
          <a:stretch/>
        </p:blipFill>
        <p:spPr>
          <a:xfrm>
            <a:off x="21079818" y="7134879"/>
            <a:ext cx="3304182" cy="106669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5" t="35492" r="4494" b="31016"/>
          <a:stretch/>
        </p:blipFill>
        <p:spPr>
          <a:xfrm>
            <a:off x="-10964" y="5663837"/>
            <a:ext cx="3398661" cy="1066699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8929329" y="11741743"/>
            <a:ext cx="5418113" cy="104787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3132" y="11783081"/>
            <a:ext cx="5418113" cy="104787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hape 285"/>
          <p:cNvSpPr txBox="1">
            <a:spLocks/>
          </p:cNvSpPr>
          <p:nvPr/>
        </p:nvSpPr>
        <p:spPr>
          <a:xfrm>
            <a:off x="3048253" y="780262"/>
            <a:ext cx="18287493" cy="16308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Roboto Bold"/>
                <a:ea typeface="Roboto Bold"/>
                <a:cs typeface="Roboto Bold"/>
                <a:sym typeface="Roboto Bold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hangingPunct="1"/>
            <a:r>
              <a:rPr lang="en-US" sz="96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QUALITY</a:t>
            </a:r>
            <a:r>
              <a:rPr lang="en-US" sz="115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 </a:t>
            </a:r>
            <a:r>
              <a:rPr lang="en-US" sz="96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ASSURANCE</a:t>
            </a:r>
          </a:p>
        </p:txBody>
      </p:sp>
      <p:sp>
        <p:nvSpPr>
          <p:cNvPr id="17" name="Shape 81"/>
          <p:cNvSpPr/>
          <p:nvPr/>
        </p:nvSpPr>
        <p:spPr>
          <a:xfrm>
            <a:off x="11585850" y="2703910"/>
            <a:ext cx="1383341" cy="0"/>
          </a:xfrm>
          <a:prstGeom prst="line">
            <a:avLst/>
          </a:prstGeom>
          <a:ln w="139700">
            <a:solidFill>
              <a:schemeClr val="accent3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8" name="TextBox 17"/>
          <p:cNvSpPr txBox="1"/>
          <p:nvPr/>
        </p:nvSpPr>
        <p:spPr>
          <a:xfrm>
            <a:off x="9775513" y="2996742"/>
            <a:ext cx="5369237" cy="81560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USER</a:t>
            </a:r>
            <a:r>
              <a:rPr kumimoji="0" lang="en-US" sz="4800" b="0" i="0" u="none" strike="noStrike" cap="none" spc="0" normalizeH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 TESTING 1</a:t>
            </a:r>
            <a:endParaRPr kumimoji="0" lang="en-US" sz="4800" b="0" i="0" u="none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latin typeface="Abadi MT Condensed Extra Bold" charset="0"/>
              <a:ea typeface="Abadi MT Condensed Extra Bold" charset="0"/>
              <a:cs typeface="Abadi MT Condensed Extra Bold" charset="0"/>
              <a:sym typeface="Robot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49215681"/>
      </p:ext>
    </p:extLst>
  </p:cSld>
  <p:clrMapOvr>
    <a:masterClrMapping/>
  </p:clrMapOvr>
  <p:transition spd="slow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>
            <a:spLocks noGrp="1"/>
          </p:cNvSpPr>
          <p:nvPr>
            <p:ph type="sldNum" sz="quarter" idx="2"/>
          </p:nvPr>
        </p:nvSpPr>
        <p:spPr>
          <a:xfrm>
            <a:off x="23271754" y="12307021"/>
            <a:ext cx="260500" cy="482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29</a:t>
            </a:fld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4475239" y="3631524"/>
            <a:ext cx="17830799" cy="2292935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600" dirty="0">
                <a:solidFill>
                  <a:schemeClr val="accent6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FEEDBACK: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252525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Top-K function to rename as "Ranking" for easy understanding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252525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List all results in a ranked list instead of selecting “K” value</a:t>
            </a:r>
          </a:p>
          <a:p>
            <a:pPr marL="0" marR="0" indent="0" algn="l" defTabSz="825500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525860"/>
              </a:solidFill>
              <a:effectLst/>
              <a:uFillTx/>
              <a:latin typeface="Abadi MT Condensed Extra Bold" charset="0"/>
              <a:ea typeface="Abadi MT Condensed Extra Bold" charset="0"/>
              <a:cs typeface="Abadi MT Condensed Extra Bold" charset="0"/>
              <a:sym typeface="Roboto Regular"/>
            </a:endParaRPr>
          </a:p>
        </p:txBody>
      </p:sp>
      <p:pic>
        <p:nvPicPr>
          <p:cNvPr id="31" name="Picture 2" descr="Image result for arrow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1448896" y="8642653"/>
            <a:ext cx="1378257" cy="2505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5" t="35492" r="4494" b="31016"/>
          <a:stretch/>
        </p:blipFill>
        <p:spPr>
          <a:xfrm>
            <a:off x="0" y="4443390"/>
            <a:ext cx="3398661" cy="1066699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6" t="758" r="4796" b="64942"/>
          <a:stretch/>
        </p:blipFill>
        <p:spPr>
          <a:xfrm>
            <a:off x="20983571" y="6978147"/>
            <a:ext cx="3304182" cy="1066699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0" y="5535590"/>
            <a:ext cx="18319715" cy="4034043"/>
            <a:chOff x="595313" y="2766201"/>
            <a:chExt cx="16662577" cy="3018824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5313" y="2766201"/>
              <a:ext cx="16662577" cy="3018824"/>
            </a:xfrm>
            <a:prstGeom prst="rect">
              <a:avLst/>
            </a:prstGeom>
            <a:ln w="76200">
              <a:solidFill>
                <a:schemeClr val="bg1"/>
              </a:solidFill>
            </a:ln>
          </p:spPr>
        </p:pic>
        <p:sp>
          <p:nvSpPr>
            <p:cNvPr id="16" name="Rectangle 15"/>
            <p:cNvSpPr/>
            <p:nvPr/>
          </p:nvSpPr>
          <p:spPr>
            <a:xfrm>
              <a:off x="6535838" y="2854753"/>
              <a:ext cx="4781525" cy="660455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4673601" y="8320968"/>
            <a:ext cx="19653798" cy="5395032"/>
            <a:chOff x="5174991" y="8371132"/>
            <a:chExt cx="18150955" cy="3896279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74991" y="8371132"/>
              <a:ext cx="18150955" cy="3896279"/>
            </a:xfrm>
            <a:prstGeom prst="rect">
              <a:avLst/>
            </a:prstGeom>
            <a:ln w="76200">
              <a:solidFill>
                <a:schemeClr val="bg1"/>
              </a:solidFill>
            </a:ln>
          </p:spPr>
        </p:pic>
        <p:sp>
          <p:nvSpPr>
            <p:cNvPr id="21" name="Rectangle 20"/>
            <p:cNvSpPr/>
            <p:nvPr/>
          </p:nvSpPr>
          <p:spPr>
            <a:xfrm>
              <a:off x="12188825" y="9381067"/>
              <a:ext cx="4338108" cy="938204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2" name="Picture 8" descr="Image result for arrow"/>
          <p:cNvPicPr>
            <a:picLocks noChangeAspect="1" noChangeArrowheads="1"/>
          </p:cNvPicPr>
          <p:nvPr/>
        </p:nvPicPr>
        <p:blipFill>
          <a:blip r:embed="rId6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8197628" y="6060398"/>
            <a:ext cx="239733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Shape 285"/>
          <p:cNvSpPr txBox="1">
            <a:spLocks/>
          </p:cNvSpPr>
          <p:nvPr/>
        </p:nvSpPr>
        <p:spPr>
          <a:xfrm>
            <a:off x="3048253" y="780262"/>
            <a:ext cx="18287493" cy="16308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Roboto Bold"/>
                <a:ea typeface="Roboto Bold"/>
                <a:cs typeface="Roboto Bold"/>
                <a:sym typeface="Roboto Bold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hangingPunct="1"/>
            <a:r>
              <a:rPr lang="en-US" sz="96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QUALITY</a:t>
            </a:r>
            <a:r>
              <a:rPr lang="en-US" sz="115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 </a:t>
            </a:r>
            <a:r>
              <a:rPr lang="en-US" sz="96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ASSURANCE</a:t>
            </a:r>
          </a:p>
        </p:txBody>
      </p:sp>
      <p:sp>
        <p:nvSpPr>
          <p:cNvPr id="23" name="Shape 81"/>
          <p:cNvSpPr/>
          <p:nvPr/>
        </p:nvSpPr>
        <p:spPr>
          <a:xfrm>
            <a:off x="11585850" y="2703910"/>
            <a:ext cx="1383341" cy="0"/>
          </a:xfrm>
          <a:prstGeom prst="line">
            <a:avLst/>
          </a:prstGeom>
          <a:ln w="139700">
            <a:solidFill>
              <a:schemeClr val="accent3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4" name="TextBox 23"/>
          <p:cNvSpPr txBox="1"/>
          <p:nvPr/>
        </p:nvSpPr>
        <p:spPr>
          <a:xfrm>
            <a:off x="9775513" y="2996742"/>
            <a:ext cx="5369237" cy="81560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USER</a:t>
            </a:r>
            <a:r>
              <a:rPr kumimoji="0" lang="en-US" sz="4800" b="0" i="0" u="none" strike="noStrike" cap="none" spc="0" normalizeH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 TESTING 1</a:t>
            </a:r>
            <a:endParaRPr kumimoji="0" lang="en-US" sz="4800" b="0" i="0" u="none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latin typeface="Abadi MT Condensed Extra Bold" charset="0"/>
              <a:ea typeface="Abadi MT Condensed Extra Bold" charset="0"/>
              <a:cs typeface="Abadi MT Condensed Extra Bold" charset="0"/>
              <a:sym typeface="Robot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571874118"/>
      </p:ext>
    </p:extLst>
  </p:cSld>
  <p:clrMapOvr>
    <a:masterClrMapping/>
  </p:clrMapOvr>
  <p:transition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3</a:t>
            </a:fld>
            <a:endParaRPr/>
          </a:p>
        </p:txBody>
      </p:sp>
      <p:sp>
        <p:nvSpPr>
          <p:cNvPr id="30" name="Shape 339"/>
          <p:cNvSpPr txBox="1">
            <a:spLocks/>
          </p:cNvSpPr>
          <p:nvPr/>
        </p:nvSpPr>
        <p:spPr>
          <a:xfrm>
            <a:off x="3040944" y="781694"/>
            <a:ext cx="18287493" cy="16308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Roboto Bold"/>
                <a:ea typeface="Roboto Bold"/>
                <a:cs typeface="Roboto Bold"/>
                <a:sym typeface="Roboto Bold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hangingPunct="1"/>
            <a:r>
              <a:rPr lang="en-US" sz="96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TEAM MEMBERS</a:t>
            </a:r>
          </a:p>
        </p:txBody>
      </p:sp>
      <p:pic>
        <p:nvPicPr>
          <p:cNvPr id="19" name="Picture Placeholder 5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 b="19"/>
          <a:stretch>
            <a:fillRect/>
          </a:stretch>
        </p:blipFill>
        <p:spPr>
          <a:xfrm>
            <a:off x="746254" y="1457325"/>
            <a:ext cx="3864832" cy="3864832"/>
          </a:xfrm>
        </p:spPr>
      </p:pic>
      <p:pic>
        <p:nvPicPr>
          <p:cNvPr id="20" name="Picture Placeholder 9"/>
          <p:cNvPicPr>
            <a:picLocks noGrp="1" noChangeAspect="1"/>
          </p:cNvPicPr>
          <p:nvPr>
            <p:ph type="pic" sz="quarter" idx="1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 b="19"/>
          <a:stretch>
            <a:fillRect/>
          </a:stretch>
        </p:blipFill>
        <p:spPr>
          <a:xfrm>
            <a:off x="5881380" y="5629275"/>
            <a:ext cx="4205133" cy="4205133"/>
          </a:xfrm>
        </p:spPr>
      </p:pic>
      <p:pic>
        <p:nvPicPr>
          <p:cNvPr id="21" name="Picture Placeholder 6"/>
          <p:cNvPicPr>
            <a:picLocks noGrp="1" noChangeAspect="1"/>
          </p:cNvPicPr>
          <p:nvPr>
            <p:ph type="pic" sz="quarter" idx="12"/>
          </p:nvPr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499445" y="4225734"/>
            <a:ext cx="4218709" cy="4218709"/>
          </a:xfrm>
        </p:spPr>
      </p:pic>
      <p:pic>
        <p:nvPicPr>
          <p:cNvPr id="22" name="Picture Placeholder 21"/>
          <p:cNvPicPr>
            <a:picLocks noGrp="1" noChangeAspect="1"/>
          </p:cNvPicPr>
          <p:nvPr>
            <p:ph type="pic" sz="quarter" idx="13"/>
          </p:nvPr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 b="19"/>
          <a:stretch>
            <a:fillRect/>
          </a:stretch>
        </p:blipFill>
        <p:spPr>
          <a:xfrm>
            <a:off x="14917704" y="5629275"/>
            <a:ext cx="4065864" cy="4065864"/>
          </a:xfrm>
          <a:prstGeom prst="flowChartConnector">
            <a:avLst/>
          </a:prstGeom>
        </p:spPr>
      </p:pic>
      <p:pic>
        <p:nvPicPr>
          <p:cNvPr id="24" name="Picture Placeholder 7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" b="42"/>
          <a:stretch>
            <a:fillRect/>
          </a:stretch>
        </p:blipFill>
        <p:spPr>
          <a:xfrm>
            <a:off x="19549343" y="1274091"/>
            <a:ext cx="4172971" cy="4170311"/>
          </a:xfrm>
          <a:prstGeom prst="ellipse">
            <a:avLst/>
          </a:prstGeom>
        </p:spPr>
      </p:pic>
      <p:sp>
        <p:nvSpPr>
          <p:cNvPr id="25" name="Rectangle 24"/>
          <p:cNvSpPr/>
          <p:nvPr/>
        </p:nvSpPr>
        <p:spPr>
          <a:xfrm>
            <a:off x="20154688" y="5373893"/>
            <a:ext cx="2531709" cy="824805"/>
          </a:xfrm>
          <a:prstGeom prst="rect">
            <a:avLst/>
          </a:prstGeom>
        </p:spPr>
        <p:txBody>
          <a:bodyPr wrap="none" lIns="182843" tIns="91422" rIns="182843" bIns="91422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3200" b="1" dirty="0">
                <a:solidFill>
                  <a:srgbClr val="12141E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Nicole Goh</a:t>
            </a:r>
          </a:p>
        </p:txBody>
      </p:sp>
      <p:sp>
        <p:nvSpPr>
          <p:cNvPr id="26" name="Rectangle 25"/>
          <p:cNvSpPr/>
          <p:nvPr/>
        </p:nvSpPr>
        <p:spPr>
          <a:xfrm>
            <a:off x="10474848" y="9232055"/>
            <a:ext cx="3992828" cy="1024860"/>
          </a:xfrm>
          <a:prstGeom prst="rect">
            <a:avLst/>
          </a:prstGeom>
        </p:spPr>
        <p:txBody>
          <a:bodyPr wrap="square" lIns="182843" tIns="91422" rIns="182843" bIns="91422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2400" b="1" dirty="0">
                <a:solidFill>
                  <a:srgbClr val="12141E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Business Analyst</a:t>
            </a:r>
          </a:p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12141E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Deputy Frontend Developer</a:t>
            </a:r>
          </a:p>
        </p:txBody>
      </p:sp>
      <p:sp>
        <p:nvSpPr>
          <p:cNvPr id="27" name="Rectangle 26"/>
          <p:cNvSpPr/>
          <p:nvPr/>
        </p:nvSpPr>
        <p:spPr>
          <a:xfrm>
            <a:off x="10977782" y="8603922"/>
            <a:ext cx="2986961" cy="824805"/>
          </a:xfrm>
          <a:prstGeom prst="rect">
            <a:avLst/>
          </a:prstGeom>
        </p:spPr>
        <p:txBody>
          <a:bodyPr wrap="none" lIns="182843" tIns="91422" rIns="182843" bIns="91422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3200" b="1" dirty="0">
                <a:solidFill>
                  <a:srgbClr val="12141E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Nabilah </a:t>
            </a:r>
            <a:r>
              <a:rPr lang="en-US" sz="3200" b="1" dirty="0" err="1">
                <a:solidFill>
                  <a:srgbClr val="12141E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Banu</a:t>
            </a:r>
            <a:endParaRPr lang="en-US" sz="3200" b="1" dirty="0">
              <a:solidFill>
                <a:srgbClr val="12141E"/>
              </a:solidFill>
              <a:latin typeface="Arial" panose="020B0604020202020204" pitchFamily="34" charset="0"/>
              <a:ea typeface="Open Sans" panose="020B0606030504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15418829" y="9934461"/>
            <a:ext cx="3231003" cy="824805"/>
          </a:xfrm>
          <a:prstGeom prst="rect">
            <a:avLst/>
          </a:prstGeom>
        </p:spPr>
        <p:txBody>
          <a:bodyPr wrap="none" lIns="182843" tIns="91422" rIns="182843" bIns="91422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3200" b="1" dirty="0" err="1">
                <a:solidFill>
                  <a:srgbClr val="12141E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Chien</a:t>
            </a:r>
            <a:r>
              <a:rPr lang="en-US" sz="3200" b="1" dirty="0">
                <a:solidFill>
                  <a:srgbClr val="12141E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 Shu Yan</a:t>
            </a:r>
          </a:p>
        </p:txBody>
      </p:sp>
      <p:sp>
        <p:nvSpPr>
          <p:cNvPr id="32" name="Rectangle 31"/>
          <p:cNvSpPr/>
          <p:nvPr/>
        </p:nvSpPr>
        <p:spPr>
          <a:xfrm>
            <a:off x="15065125" y="10552730"/>
            <a:ext cx="3992828" cy="664761"/>
          </a:xfrm>
          <a:prstGeom prst="rect">
            <a:avLst/>
          </a:prstGeom>
        </p:spPr>
        <p:txBody>
          <a:bodyPr wrap="square" lIns="182843" tIns="91422" rIns="182843" bIns="91422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2400" b="1" dirty="0">
                <a:solidFill>
                  <a:srgbClr val="12141E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Lead Quality Assurance</a:t>
            </a:r>
          </a:p>
        </p:txBody>
      </p:sp>
      <p:sp>
        <p:nvSpPr>
          <p:cNvPr id="33" name="Rectangle 32"/>
          <p:cNvSpPr/>
          <p:nvPr/>
        </p:nvSpPr>
        <p:spPr>
          <a:xfrm>
            <a:off x="19549344" y="5923800"/>
            <a:ext cx="4356398" cy="1024860"/>
          </a:xfrm>
          <a:prstGeom prst="rect">
            <a:avLst/>
          </a:prstGeom>
        </p:spPr>
        <p:txBody>
          <a:bodyPr wrap="square" lIns="182843" tIns="91422" rIns="182843" bIns="91422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2400" b="1" dirty="0">
                <a:solidFill>
                  <a:srgbClr val="12141E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Lead Frontend Developer</a:t>
            </a:r>
          </a:p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12141E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Deputy Project Manager</a:t>
            </a:r>
          </a:p>
        </p:txBody>
      </p:sp>
      <p:sp>
        <p:nvSpPr>
          <p:cNvPr id="34" name="Rectangle 33"/>
          <p:cNvSpPr/>
          <p:nvPr/>
        </p:nvSpPr>
        <p:spPr>
          <a:xfrm>
            <a:off x="605041" y="12237826"/>
            <a:ext cx="4841378" cy="824805"/>
          </a:xfrm>
          <a:prstGeom prst="rect">
            <a:avLst/>
          </a:prstGeom>
        </p:spPr>
        <p:txBody>
          <a:bodyPr wrap="square" lIns="182843" tIns="91422" rIns="182843" bIns="91422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3200" b="1" dirty="0">
                <a:solidFill>
                  <a:srgbClr val="12141E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Professor Steven Hoi</a:t>
            </a:r>
          </a:p>
        </p:txBody>
      </p:sp>
      <p:sp>
        <p:nvSpPr>
          <p:cNvPr id="35" name="Rectangle 34"/>
          <p:cNvSpPr/>
          <p:nvPr/>
        </p:nvSpPr>
        <p:spPr>
          <a:xfrm>
            <a:off x="986496" y="12789808"/>
            <a:ext cx="4078469" cy="664761"/>
          </a:xfrm>
          <a:prstGeom prst="rect">
            <a:avLst/>
          </a:prstGeom>
        </p:spPr>
        <p:txBody>
          <a:bodyPr wrap="square" lIns="182843" tIns="91422" rIns="182843" bIns="91422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2400" b="1" dirty="0">
                <a:solidFill>
                  <a:srgbClr val="12141E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Supervisor</a:t>
            </a:r>
          </a:p>
        </p:txBody>
      </p:sp>
      <p:sp>
        <p:nvSpPr>
          <p:cNvPr id="36" name="Rectangle 35"/>
          <p:cNvSpPr/>
          <p:nvPr/>
        </p:nvSpPr>
        <p:spPr>
          <a:xfrm>
            <a:off x="19306854" y="12300998"/>
            <a:ext cx="4841378" cy="824805"/>
          </a:xfrm>
          <a:prstGeom prst="rect">
            <a:avLst/>
          </a:prstGeom>
        </p:spPr>
        <p:txBody>
          <a:bodyPr wrap="square" lIns="182843" tIns="91422" rIns="182843" bIns="91422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3200" b="1" dirty="0">
                <a:solidFill>
                  <a:srgbClr val="12141E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Linda </a:t>
            </a:r>
            <a:r>
              <a:rPr lang="en-US" sz="3200" b="1" dirty="0" err="1">
                <a:solidFill>
                  <a:srgbClr val="12141E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Siow</a:t>
            </a:r>
            <a:endParaRPr lang="en-US" sz="3200" b="1" dirty="0">
              <a:solidFill>
                <a:srgbClr val="12141E"/>
              </a:solidFill>
              <a:latin typeface="Arial" panose="020B0604020202020204" pitchFamily="34" charset="0"/>
              <a:ea typeface="Open Sans" panose="020B0606030504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19643846" y="12879176"/>
            <a:ext cx="4078469" cy="664761"/>
          </a:xfrm>
          <a:prstGeom prst="rect">
            <a:avLst/>
          </a:prstGeom>
        </p:spPr>
        <p:txBody>
          <a:bodyPr wrap="square" lIns="182843" tIns="91422" rIns="182843" bIns="91422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2400" b="1" dirty="0">
                <a:solidFill>
                  <a:srgbClr val="12141E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Sponsor</a:t>
            </a:r>
          </a:p>
        </p:txBody>
      </p:sp>
      <p:sp>
        <p:nvSpPr>
          <p:cNvPr id="38" name="Rectangle 37"/>
          <p:cNvSpPr/>
          <p:nvPr/>
        </p:nvSpPr>
        <p:spPr>
          <a:xfrm>
            <a:off x="6437147" y="10001660"/>
            <a:ext cx="2992724" cy="824805"/>
          </a:xfrm>
          <a:prstGeom prst="rect">
            <a:avLst/>
          </a:prstGeom>
        </p:spPr>
        <p:txBody>
          <a:bodyPr wrap="square" lIns="182843" tIns="91422" rIns="182843" bIns="91422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3200" b="1" dirty="0">
                <a:solidFill>
                  <a:srgbClr val="12141E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Sean Kwok</a:t>
            </a:r>
          </a:p>
        </p:txBody>
      </p:sp>
      <p:sp>
        <p:nvSpPr>
          <p:cNvPr id="39" name="Rectangle 38"/>
          <p:cNvSpPr/>
          <p:nvPr/>
        </p:nvSpPr>
        <p:spPr>
          <a:xfrm>
            <a:off x="586120" y="5874139"/>
            <a:ext cx="4103029" cy="1024860"/>
          </a:xfrm>
          <a:prstGeom prst="rect">
            <a:avLst/>
          </a:prstGeom>
        </p:spPr>
        <p:txBody>
          <a:bodyPr wrap="square" lIns="182843" tIns="91422" rIns="182843" bIns="91422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2400" b="1" dirty="0">
                <a:solidFill>
                  <a:srgbClr val="12141E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Project Manager</a:t>
            </a:r>
          </a:p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12141E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Deputy Quality Assurance</a:t>
            </a:r>
          </a:p>
        </p:txBody>
      </p:sp>
      <p:sp>
        <p:nvSpPr>
          <p:cNvPr id="40" name="Rectangle 39"/>
          <p:cNvSpPr/>
          <p:nvPr/>
        </p:nvSpPr>
        <p:spPr>
          <a:xfrm>
            <a:off x="1439265" y="5373893"/>
            <a:ext cx="2409880" cy="824805"/>
          </a:xfrm>
          <a:prstGeom prst="rect">
            <a:avLst/>
          </a:prstGeom>
        </p:spPr>
        <p:txBody>
          <a:bodyPr wrap="none" lIns="182843" tIns="91422" rIns="182843" bIns="91422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3200" b="1" dirty="0">
                <a:solidFill>
                  <a:srgbClr val="12141E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Teh Kaixin</a:t>
            </a:r>
          </a:p>
        </p:txBody>
      </p:sp>
      <p:sp>
        <p:nvSpPr>
          <p:cNvPr id="41" name="Rectangle 40"/>
          <p:cNvSpPr/>
          <p:nvPr/>
        </p:nvSpPr>
        <p:spPr>
          <a:xfrm>
            <a:off x="5908305" y="10622684"/>
            <a:ext cx="4078469" cy="614747"/>
          </a:xfrm>
          <a:prstGeom prst="rect">
            <a:avLst/>
          </a:prstGeom>
        </p:spPr>
        <p:txBody>
          <a:bodyPr wrap="square" lIns="182843" tIns="91422" rIns="182843" bIns="91422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2400" b="1" dirty="0">
                <a:solidFill>
                  <a:srgbClr val="12141E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Lead Backend Developer</a:t>
            </a:r>
          </a:p>
        </p:txBody>
      </p:sp>
      <p:pic>
        <p:nvPicPr>
          <p:cNvPr id="42" name="Picture Placeholder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346" y="7869561"/>
            <a:ext cx="4238115" cy="4187811"/>
          </a:xfrm>
          <a:prstGeom prst="ellipse">
            <a:avLst/>
          </a:prstGeom>
        </p:spPr>
      </p:pic>
      <p:pic>
        <p:nvPicPr>
          <p:cNvPr id="43" name="Picture Placeholder 9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49344" y="8115300"/>
            <a:ext cx="4215396" cy="4137887"/>
          </a:xfrm>
          <a:prstGeom prst="ellipse">
            <a:avLst/>
          </a:prstGeom>
        </p:spPr>
      </p:pic>
      <p:sp>
        <p:nvSpPr>
          <p:cNvPr id="44" name="Shape 81"/>
          <p:cNvSpPr/>
          <p:nvPr/>
        </p:nvSpPr>
        <p:spPr>
          <a:xfrm>
            <a:off x="11585850" y="2703910"/>
            <a:ext cx="1383341" cy="0"/>
          </a:xfrm>
          <a:prstGeom prst="line">
            <a:avLst/>
          </a:prstGeom>
          <a:ln w="139700">
            <a:solidFill>
              <a:schemeClr val="accent3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</p:spTree>
  </p:cSld>
  <p:clrMapOvr>
    <a:masterClrMapping/>
  </p:clrMapOvr>
  <p:transition spd="slow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>
            <a:spLocks noGrp="1"/>
          </p:cNvSpPr>
          <p:nvPr>
            <p:ph type="sldNum" sz="quarter" idx="2"/>
          </p:nvPr>
        </p:nvSpPr>
        <p:spPr>
          <a:xfrm>
            <a:off x="23271754" y="12307021"/>
            <a:ext cx="260500" cy="482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30</a:t>
            </a:fld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4786547" y="3837852"/>
            <a:ext cx="17830799" cy="173893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600" dirty="0">
                <a:solidFill>
                  <a:schemeClr val="accent6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FEEDBACK: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252525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Confusing naming</a:t>
            </a:r>
          </a:p>
          <a:p>
            <a:pPr marL="0" marR="0" indent="0" algn="l" defTabSz="825500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525860"/>
              </a:solidFill>
              <a:effectLst/>
              <a:uFillTx/>
              <a:latin typeface="Abadi MT Condensed Extra Bold" charset="0"/>
              <a:ea typeface="Abadi MT Condensed Extra Bold" charset="0"/>
              <a:cs typeface="Abadi MT Condensed Extra Bold" charset="0"/>
              <a:sym typeface="Roboto Regular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5" t="35492" r="4494" b="31016"/>
          <a:stretch/>
        </p:blipFill>
        <p:spPr>
          <a:xfrm>
            <a:off x="0" y="4104387"/>
            <a:ext cx="3398661" cy="1066699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6" t="758" r="4796" b="64942"/>
          <a:stretch/>
        </p:blipFill>
        <p:spPr>
          <a:xfrm>
            <a:off x="20965255" y="7793845"/>
            <a:ext cx="3304182" cy="1066699"/>
          </a:xfrm>
          <a:prstGeom prst="rect">
            <a:avLst/>
          </a:prstGeom>
        </p:spPr>
      </p:pic>
      <p:pic>
        <p:nvPicPr>
          <p:cNvPr id="22" name="Picture 8" descr="Image result for arrow"/>
          <p:cNvPicPr>
            <a:picLocks noChangeAspect="1" noChangeArrowheads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8197628" y="6060398"/>
            <a:ext cx="239733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4931" y="5196588"/>
            <a:ext cx="18202560" cy="5301148"/>
          </a:xfrm>
          <a:prstGeom prst="rect">
            <a:avLst/>
          </a:prstGeom>
          <a:ln w="76200">
            <a:solidFill>
              <a:schemeClr val="bg1"/>
            </a:solidFill>
          </a:ln>
        </p:spPr>
      </p:pic>
      <p:sp>
        <p:nvSpPr>
          <p:cNvPr id="23" name="Rectangle 22"/>
          <p:cNvSpPr/>
          <p:nvPr/>
        </p:nvSpPr>
        <p:spPr>
          <a:xfrm>
            <a:off x="14210802" y="7629879"/>
            <a:ext cx="2438400" cy="57364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8953" y="9129107"/>
            <a:ext cx="16835047" cy="4586893"/>
          </a:xfrm>
          <a:prstGeom prst="rect">
            <a:avLst/>
          </a:prstGeom>
          <a:ln w="76200">
            <a:solidFill>
              <a:schemeClr val="bg1"/>
            </a:solidFill>
          </a:ln>
        </p:spPr>
      </p:pic>
      <p:sp>
        <p:nvSpPr>
          <p:cNvPr id="27" name="Rectangle 26"/>
          <p:cNvSpPr/>
          <p:nvPr/>
        </p:nvSpPr>
        <p:spPr>
          <a:xfrm>
            <a:off x="13135668" y="12789622"/>
            <a:ext cx="4847531" cy="78044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hape 285"/>
          <p:cNvSpPr txBox="1">
            <a:spLocks/>
          </p:cNvSpPr>
          <p:nvPr/>
        </p:nvSpPr>
        <p:spPr>
          <a:xfrm>
            <a:off x="3048253" y="780262"/>
            <a:ext cx="18287493" cy="16308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Roboto Bold"/>
                <a:ea typeface="Roboto Bold"/>
                <a:cs typeface="Roboto Bold"/>
                <a:sym typeface="Roboto Bold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hangingPunct="1"/>
            <a:r>
              <a:rPr lang="en-US" sz="96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QUALITY</a:t>
            </a:r>
            <a:r>
              <a:rPr lang="en-US" sz="115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 </a:t>
            </a:r>
            <a:r>
              <a:rPr lang="en-US" sz="96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ASSURANCE</a:t>
            </a:r>
          </a:p>
        </p:txBody>
      </p:sp>
      <p:sp>
        <p:nvSpPr>
          <p:cNvPr id="16" name="Shape 81"/>
          <p:cNvSpPr/>
          <p:nvPr/>
        </p:nvSpPr>
        <p:spPr>
          <a:xfrm>
            <a:off x="11585850" y="2703910"/>
            <a:ext cx="1383341" cy="0"/>
          </a:xfrm>
          <a:prstGeom prst="line">
            <a:avLst/>
          </a:prstGeom>
          <a:ln w="139700">
            <a:solidFill>
              <a:schemeClr val="accent3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7" name="TextBox 16"/>
          <p:cNvSpPr txBox="1"/>
          <p:nvPr/>
        </p:nvSpPr>
        <p:spPr>
          <a:xfrm>
            <a:off x="9775513" y="2996742"/>
            <a:ext cx="5369237" cy="81560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USER</a:t>
            </a:r>
            <a:r>
              <a:rPr kumimoji="0" lang="en-US" sz="4800" b="0" i="0" u="none" strike="noStrike" cap="none" spc="0" normalizeH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 TESTING 1</a:t>
            </a:r>
            <a:endParaRPr kumimoji="0" lang="en-US" sz="4800" b="0" i="0" u="none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latin typeface="Abadi MT Condensed Extra Bold" charset="0"/>
              <a:ea typeface="Abadi MT Condensed Extra Bold" charset="0"/>
              <a:cs typeface="Abadi MT Condensed Extra Bold" charset="0"/>
              <a:sym typeface="Robot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685763528"/>
      </p:ext>
    </p:extLst>
  </p:cSld>
  <p:clrMapOvr>
    <a:masterClrMapping/>
  </p:clrMapOvr>
  <p:transition spd="slow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>
            <a:spLocks noGrp="1"/>
          </p:cNvSpPr>
          <p:nvPr>
            <p:ph type="sldNum" sz="quarter" idx="2"/>
          </p:nvPr>
        </p:nvSpPr>
        <p:spPr>
          <a:xfrm>
            <a:off x="23271754" y="12307021"/>
            <a:ext cx="260500" cy="482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31</a:t>
            </a:fld>
            <a:endParaRPr/>
          </a:p>
        </p:txBody>
      </p:sp>
      <p:grpSp>
        <p:nvGrpSpPr>
          <p:cNvPr id="307" name="Group 307"/>
          <p:cNvGrpSpPr/>
          <p:nvPr/>
        </p:nvGrpSpPr>
        <p:grpSpPr>
          <a:xfrm>
            <a:off x="450177" y="4463095"/>
            <a:ext cx="3562757" cy="936707"/>
            <a:chOff x="0" y="0"/>
            <a:chExt cx="4802986" cy="1388911"/>
          </a:xfrm>
        </p:grpSpPr>
        <p:grpSp>
          <p:nvGrpSpPr>
            <p:cNvPr id="305" name="Group 305"/>
            <p:cNvGrpSpPr/>
            <p:nvPr/>
          </p:nvGrpSpPr>
          <p:grpSpPr>
            <a:xfrm>
              <a:off x="0" y="0"/>
              <a:ext cx="4802986" cy="1388911"/>
              <a:chOff x="0" y="0"/>
              <a:chExt cx="4802985" cy="1388910"/>
            </a:xfrm>
          </p:grpSpPr>
          <p:sp>
            <p:nvSpPr>
              <p:cNvPr id="303" name="Shape 303"/>
              <p:cNvSpPr/>
              <p:nvPr/>
            </p:nvSpPr>
            <p:spPr>
              <a:xfrm>
                <a:off x="0" y="0"/>
                <a:ext cx="4802986" cy="1162166"/>
              </a:xfrm>
              <a:prstGeom prst="roundRect">
                <a:avLst>
                  <a:gd name="adj" fmla="val 10559"/>
                </a:avLst>
              </a:prstGeom>
              <a:solidFill>
                <a:schemeClr val="accent3"/>
              </a:solidFill>
              <a:ln w="3175" cap="flat">
                <a:solidFill>
                  <a:schemeClr val="accent3"/>
                </a:solidFill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algn="ctr">
                  <a:defRPr sz="30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  <p:sp>
            <p:nvSpPr>
              <p:cNvPr id="304" name="Shape 304"/>
              <p:cNvSpPr/>
              <p:nvPr/>
            </p:nvSpPr>
            <p:spPr>
              <a:xfrm rot="18900000">
                <a:off x="2025552" y="481309"/>
                <a:ext cx="751882" cy="751882"/>
              </a:xfrm>
              <a:prstGeom prst="rect">
                <a:avLst/>
              </a:prstGeom>
              <a:solidFill>
                <a:schemeClr val="accent3"/>
              </a:solidFill>
              <a:ln w="3175" cap="flat">
                <a:solidFill>
                  <a:schemeClr val="accent3"/>
                </a:solidFill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algn="ctr">
                  <a:defRPr sz="30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</p:grpSp>
        <p:sp>
          <p:nvSpPr>
            <p:cNvPr id="306" name="Shape 306"/>
            <p:cNvSpPr/>
            <p:nvPr/>
          </p:nvSpPr>
          <p:spPr>
            <a:xfrm>
              <a:off x="1204270" y="133331"/>
              <a:ext cx="2502286" cy="907940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algn="ctr">
                <a:defRPr>
                  <a:solidFill>
                    <a:srgbClr val="42C0A0"/>
                  </a:solidFill>
                </a:defRPr>
              </a:lvl1pPr>
            </a:lstStyle>
            <a:p>
              <a:r>
                <a:rPr lang="en-US" sz="5400" dirty="0">
                  <a:solidFill>
                    <a:schemeClr val="accent1"/>
                  </a:solidFill>
                  <a:latin typeface="Abadi MT Condensed Extra Bold" charset="0"/>
                  <a:ea typeface="Abadi MT Condensed Extra Bold" charset="0"/>
                  <a:cs typeface="Abadi MT Condensed Extra Bold" charset="0"/>
                </a:rPr>
                <a:t>PURPOSE</a:t>
              </a:r>
              <a:endParaRPr sz="5400" dirty="0">
                <a:solidFill>
                  <a:schemeClr val="accent1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endParaRPr>
            </a:p>
          </p:txBody>
        </p:sp>
      </p:grpSp>
      <p:sp>
        <p:nvSpPr>
          <p:cNvPr id="308" name="Shape 308"/>
          <p:cNvSpPr/>
          <p:nvPr/>
        </p:nvSpPr>
        <p:spPr>
          <a:xfrm>
            <a:off x="391987" y="6199334"/>
            <a:ext cx="3395941" cy="2919266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8100" tIns="38100" rIns="38100" bIns="38100" numCol="1" anchor="t">
            <a:normAutofit lnSpcReduction="10000"/>
          </a:bodyPr>
          <a:lstStyle/>
          <a:p>
            <a:pPr algn="ctr"/>
            <a:r>
              <a:rPr lang="en-US" sz="4800">
                <a:solidFill>
                  <a:schemeClr val="bg2">
                    <a:lumMod val="2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Identify any usability problems &amp; UI issues</a:t>
            </a:r>
            <a:endParaRPr lang="en-US" sz="5400" dirty="0">
              <a:solidFill>
                <a:schemeClr val="bg2">
                  <a:lumMod val="25000"/>
                </a:schemeClr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grpSp>
        <p:nvGrpSpPr>
          <p:cNvPr id="35" name="Group 307"/>
          <p:cNvGrpSpPr/>
          <p:nvPr/>
        </p:nvGrpSpPr>
        <p:grpSpPr>
          <a:xfrm>
            <a:off x="4624689" y="4463095"/>
            <a:ext cx="3562757" cy="936707"/>
            <a:chOff x="0" y="0"/>
            <a:chExt cx="4802986" cy="1388911"/>
          </a:xfrm>
        </p:grpSpPr>
        <p:grpSp>
          <p:nvGrpSpPr>
            <p:cNvPr id="36" name="Group 305"/>
            <p:cNvGrpSpPr/>
            <p:nvPr/>
          </p:nvGrpSpPr>
          <p:grpSpPr>
            <a:xfrm>
              <a:off x="0" y="0"/>
              <a:ext cx="4802986" cy="1388911"/>
              <a:chOff x="0" y="0"/>
              <a:chExt cx="4802985" cy="1388910"/>
            </a:xfrm>
          </p:grpSpPr>
          <p:sp>
            <p:nvSpPr>
              <p:cNvPr id="38" name="Shape 303"/>
              <p:cNvSpPr/>
              <p:nvPr/>
            </p:nvSpPr>
            <p:spPr>
              <a:xfrm>
                <a:off x="0" y="0"/>
                <a:ext cx="4802986" cy="1162166"/>
              </a:xfrm>
              <a:prstGeom prst="roundRect">
                <a:avLst>
                  <a:gd name="adj" fmla="val 10559"/>
                </a:avLst>
              </a:prstGeom>
              <a:solidFill>
                <a:schemeClr val="accent3"/>
              </a:solidFill>
              <a:ln w="3175" cap="flat">
                <a:solidFill>
                  <a:schemeClr val="accent3"/>
                </a:solidFill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algn="ctr">
                  <a:defRPr sz="30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  <p:sp>
            <p:nvSpPr>
              <p:cNvPr id="39" name="Shape 304"/>
              <p:cNvSpPr/>
              <p:nvPr/>
            </p:nvSpPr>
            <p:spPr>
              <a:xfrm rot="18900000">
                <a:off x="2025552" y="481309"/>
                <a:ext cx="751882" cy="751882"/>
              </a:xfrm>
              <a:prstGeom prst="rect">
                <a:avLst/>
              </a:prstGeom>
              <a:solidFill>
                <a:schemeClr val="accent3"/>
              </a:solidFill>
              <a:ln w="3175" cap="flat">
                <a:solidFill>
                  <a:schemeClr val="accent3"/>
                </a:solidFill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algn="ctr">
                  <a:defRPr sz="30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</p:grpSp>
        <p:sp>
          <p:nvSpPr>
            <p:cNvPr id="37" name="Shape 306"/>
            <p:cNvSpPr/>
            <p:nvPr/>
          </p:nvSpPr>
          <p:spPr>
            <a:xfrm>
              <a:off x="1330908" y="133331"/>
              <a:ext cx="2249013" cy="907940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algn="ctr">
                <a:defRPr>
                  <a:solidFill>
                    <a:srgbClr val="42C0A0"/>
                  </a:solidFill>
                </a:defRPr>
              </a:lvl1pPr>
            </a:lstStyle>
            <a:p>
              <a:r>
                <a:rPr lang="en-US" sz="5400" dirty="0">
                  <a:solidFill>
                    <a:schemeClr val="accent1"/>
                  </a:solidFill>
                  <a:latin typeface="Abadi MT Condensed Extra Bold" charset="0"/>
                  <a:ea typeface="Abadi MT Condensed Extra Bold" charset="0"/>
                  <a:cs typeface="Abadi MT Condensed Extra Bold" charset="0"/>
                </a:rPr>
                <a:t>DETAILS</a:t>
              </a:r>
              <a:endParaRPr sz="5400" dirty="0">
                <a:solidFill>
                  <a:schemeClr val="accent1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endParaRPr>
            </a:p>
          </p:txBody>
        </p:sp>
      </p:grpSp>
      <p:sp>
        <p:nvSpPr>
          <p:cNvPr id="40" name="Shape 308"/>
          <p:cNvSpPr/>
          <p:nvPr/>
        </p:nvSpPr>
        <p:spPr>
          <a:xfrm>
            <a:off x="9007490" y="5839265"/>
            <a:ext cx="3823875" cy="2919266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8100" tIns="38100" rIns="38100" bIns="38100" numCol="1" anchor="t">
            <a:no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2">
                    <a:lumMod val="2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Login/ Logout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2">
                    <a:lumMod val="2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Screenings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2">
                    <a:lumMod val="2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Client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2">
                    <a:lumMod val="2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Data Management</a:t>
            </a:r>
          </a:p>
        </p:txBody>
      </p:sp>
      <p:grpSp>
        <p:nvGrpSpPr>
          <p:cNvPr id="48" name="Group 307"/>
          <p:cNvGrpSpPr/>
          <p:nvPr/>
        </p:nvGrpSpPr>
        <p:grpSpPr>
          <a:xfrm>
            <a:off x="8821233" y="4463095"/>
            <a:ext cx="3562757" cy="936707"/>
            <a:chOff x="0" y="0"/>
            <a:chExt cx="4802986" cy="1388911"/>
          </a:xfrm>
        </p:grpSpPr>
        <p:grpSp>
          <p:nvGrpSpPr>
            <p:cNvPr id="49" name="Group 305"/>
            <p:cNvGrpSpPr/>
            <p:nvPr/>
          </p:nvGrpSpPr>
          <p:grpSpPr>
            <a:xfrm>
              <a:off x="0" y="0"/>
              <a:ext cx="4802986" cy="1388911"/>
              <a:chOff x="0" y="0"/>
              <a:chExt cx="4802985" cy="1388910"/>
            </a:xfrm>
          </p:grpSpPr>
          <p:sp>
            <p:nvSpPr>
              <p:cNvPr id="51" name="Shape 303"/>
              <p:cNvSpPr/>
              <p:nvPr/>
            </p:nvSpPr>
            <p:spPr>
              <a:xfrm>
                <a:off x="0" y="0"/>
                <a:ext cx="4802986" cy="1162166"/>
              </a:xfrm>
              <a:prstGeom prst="roundRect">
                <a:avLst>
                  <a:gd name="adj" fmla="val 10559"/>
                </a:avLst>
              </a:prstGeom>
              <a:solidFill>
                <a:schemeClr val="accent3"/>
              </a:solidFill>
              <a:ln w="3175" cap="flat">
                <a:solidFill>
                  <a:schemeClr val="accent3"/>
                </a:solidFill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algn="ctr">
                  <a:defRPr sz="30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  <p:sp>
            <p:nvSpPr>
              <p:cNvPr id="52" name="Shape 304"/>
              <p:cNvSpPr/>
              <p:nvPr/>
            </p:nvSpPr>
            <p:spPr>
              <a:xfrm rot="18900000">
                <a:off x="2025552" y="481309"/>
                <a:ext cx="751882" cy="751882"/>
              </a:xfrm>
              <a:prstGeom prst="rect">
                <a:avLst/>
              </a:prstGeom>
              <a:solidFill>
                <a:schemeClr val="accent3"/>
              </a:solidFill>
              <a:ln w="3175" cap="flat">
                <a:solidFill>
                  <a:schemeClr val="accent3"/>
                </a:solidFill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algn="ctr">
                  <a:defRPr sz="30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</p:grpSp>
        <p:sp>
          <p:nvSpPr>
            <p:cNvPr id="50" name="Shape 306"/>
            <p:cNvSpPr/>
            <p:nvPr/>
          </p:nvSpPr>
          <p:spPr>
            <a:xfrm>
              <a:off x="1582580" y="133331"/>
              <a:ext cx="1745670" cy="907940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algn="ctr">
                <a:defRPr>
                  <a:solidFill>
                    <a:srgbClr val="42C0A0"/>
                  </a:solidFill>
                </a:defRPr>
              </a:lvl1pPr>
            </a:lstStyle>
            <a:p>
              <a:r>
                <a:rPr lang="en-US" sz="5400" dirty="0">
                  <a:solidFill>
                    <a:schemeClr val="accent1"/>
                  </a:solidFill>
                  <a:latin typeface="Abadi MT Condensed Extra Bold" charset="0"/>
                  <a:ea typeface="Abadi MT Condensed Extra Bold" charset="0"/>
                  <a:cs typeface="Abadi MT Condensed Extra Bold" charset="0"/>
                </a:rPr>
                <a:t>SCOPE</a:t>
              </a:r>
              <a:endParaRPr sz="5400" dirty="0">
                <a:solidFill>
                  <a:schemeClr val="accent1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endParaRPr>
            </a:p>
          </p:txBody>
        </p:sp>
      </p:grpSp>
      <p:sp>
        <p:nvSpPr>
          <p:cNvPr id="53" name="Shape 308"/>
          <p:cNvSpPr/>
          <p:nvPr/>
        </p:nvSpPr>
        <p:spPr>
          <a:xfrm>
            <a:off x="4280034" y="5839265"/>
            <a:ext cx="4528151" cy="2919266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8100" tIns="38100" rIns="38100" bIns="38100" numCol="1" anchor="t">
            <a:noAutofit/>
          </a:bodyPr>
          <a:lstStyle/>
          <a:p>
            <a:r>
              <a:rPr lang="en-US" sz="4000" dirty="0">
                <a:solidFill>
                  <a:schemeClr val="bg2">
                    <a:lumMod val="2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Participant: 5 </a:t>
            </a:r>
            <a:r>
              <a:rPr lang="en-US" sz="4000" dirty="0" err="1">
                <a:solidFill>
                  <a:schemeClr val="bg2">
                    <a:lumMod val="2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Ulink</a:t>
            </a:r>
            <a:r>
              <a:rPr lang="en-US" sz="4000" dirty="0">
                <a:solidFill>
                  <a:schemeClr val="bg2">
                    <a:lumMod val="2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 employees</a:t>
            </a:r>
          </a:p>
          <a:p>
            <a:r>
              <a:rPr lang="en-US" sz="4000" dirty="0">
                <a:solidFill>
                  <a:schemeClr val="bg2">
                    <a:lumMod val="2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(Management, Medical, Visa, Marketing, Accounts)</a:t>
            </a:r>
          </a:p>
          <a:p>
            <a:r>
              <a:rPr lang="en-US" sz="4000" dirty="0">
                <a:solidFill>
                  <a:schemeClr val="bg2">
                    <a:lumMod val="2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Date: 10 January 2017</a:t>
            </a:r>
          </a:p>
          <a:p>
            <a:r>
              <a:rPr lang="en-US" sz="4000" dirty="0">
                <a:solidFill>
                  <a:schemeClr val="bg2">
                    <a:lumMod val="2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Time: 3.30pm</a:t>
            </a:r>
          </a:p>
          <a:p>
            <a:r>
              <a:rPr lang="en-US" sz="4000" dirty="0">
                <a:solidFill>
                  <a:schemeClr val="bg2">
                    <a:lumMod val="2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Venue: </a:t>
            </a:r>
            <a:r>
              <a:rPr lang="en-US" sz="4000" dirty="0" err="1">
                <a:solidFill>
                  <a:schemeClr val="bg2">
                    <a:lumMod val="2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Ulink</a:t>
            </a:r>
            <a:r>
              <a:rPr lang="en-US" sz="4000" dirty="0">
                <a:solidFill>
                  <a:schemeClr val="bg2">
                    <a:lumMod val="2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 Assist </a:t>
            </a:r>
            <a:r>
              <a:rPr lang="en-US" sz="4000" dirty="0" err="1">
                <a:solidFill>
                  <a:schemeClr val="bg2">
                    <a:lumMod val="2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Pte</a:t>
            </a:r>
            <a:r>
              <a:rPr lang="en-US" sz="4000" dirty="0">
                <a:solidFill>
                  <a:schemeClr val="bg2">
                    <a:lumMod val="2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 Ltd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7" r="6348" b="49856"/>
          <a:stretch/>
        </p:blipFill>
        <p:spPr>
          <a:xfrm>
            <a:off x="16404861" y="3074407"/>
            <a:ext cx="4430658" cy="2739178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1365" y="5921108"/>
            <a:ext cx="11577651" cy="7794892"/>
          </a:xfrm>
          <a:prstGeom prst="rect">
            <a:avLst/>
          </a:prstGeom>
        </p:spPr>
      </p:pic>
      <p:sp>
        <p:nvSpPr>
          <p:cNvPr id="27" name="Shape 285"/>
          <p:cNvSpPr txBox="1">
            <a:spLocks/>
          </p:cNvSpPr>
          <p:nvPr/>
        </p:nvSpPr>
        <p:spPr>
          <a:xfrm>
            <a:off x="3048253" y="780262"/>
            <a:ext cx="18287493" cy="16308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Roboto Bold"/>
                <a:ea typeface="Roboto Bold"/>
                <a:cs typeface="Roboto Bold"/>
                <a:sym typeface="Roboto Bold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hangingPunct="1"/>
            <a:r>
              <a:rPr lang="en-US" sz="96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QUALITY</a:t>
            </a:r>
            <a:r>
              <a:rPr lang="en-US" sz="115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 </a:t>
            </a:r>
            <a:r>
              <a:rPr lang="en-US" sz="96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ASSURANCE</a:t>
            </a:r>
          </a:p>
        </p:txBody>
      </p:sp>
      <p:sp>
        <p:nvSpPr>
          <p:cNvPr id="29" name="Shape 81"/>
          <p:cNvSpPr/>
          <p:nvPr/>
        </p:nvSpPr>
        <p:spPr>
          <a:xfrm>
            <a:off x="11585850" y="2703910"/>
            <a:ext cx="1383341" cy="0"/>
          </a:xfrm>
          <a:prstGeom prst="line">
            <a:avLst/>
          </a:prstGeom>
          <a:ln w="139700">
            <a:solidFill>
              <a:schemeClr val="accent3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0" name="TextBox 29"/>
          <p:cNvSpPr txBox="1"/>
          <p:nvPr/>
        </p:nvSpPr>
        <p:spPr>
          <a:xfrm>
            <a:off x="9775513" y="2996742"/>
            <a:ext cx="5369237" cy="81560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USER</a:t>
            </a:r>
            <a:r>
              <a:rPr kumimoji="0" lang="en-US" sz="4800" b="0" i="0" u="none" strike="noStrike" cap="none" spc="0" normalizeH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 TESTING 2</a:t>
            </a:r>
            <a:endParaRPr kumimoji="0" lang="en-US" sz="4800" b="0" i="0" u="none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latin typeface="Abadi MT Condensed Extra Bold" charset="0"/>
              <a:ea typeface="Abadi MT Condensed Extra Bold" charset="0"/>
              <a:cs typeface="Abadi MT Condensed Extra Bold" charset="0"/>
              <a:sym typeface="Robot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8302435"/>
      </p:ext>
    </p:extLst>
  </p:cSld>
  <p:clrMapOvr>
    <a:masterClrMapping/>
  </p:clrMapOvr>
  <p:transition spd="slow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>
            <a:spLocks noGrp="1"/>
          </p:cNvSpPr>
          <p:nvPr>
            <p:ph type="sldNum" sz="quarter" idx="2"/>
          </p:nvPr>
        </p:nvSpPr>
        <p:spPr>
          <a:xfrm>
            <a:off x="23271754" y="12307021"/>
            <a:ext cx="260500" cy="482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32</a:t>
            </a:fld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4475239" y="3868181"/>
            <a:ext cx="17830799" cy="173893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600" dirty="0">
                <a:solidFill>
                  <a:schemeClr val="accent6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FEEDBACK: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600" dirty="0">
                <a:solidFill>
                  <a:srgbClr val="252525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Header of Screening form is not specific </a:t>
            </a:r>
          </a:p>
          <a:p>
            <a:pPr marL="0" marR="0" indent="0" algn="l" defTabSz="825500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525860"/>
              </a:solidFill>
              <a:effectLst/>
              <a:uFillTx/>
              <a:latin typeface="Abadi MT Condensed Extra Bold" charset="0"/>
              <a:ea typeface="Abadi MT Condensed Extra Bold" charset="0"/>
              <a:cs typeface="Abadi MT Condensed Extra Bold" charset="0"/>
              <a:sym typeface="Roboto Regular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5" t="35492" r="4494" b="31016"/>
          <a:stretch/>
        </p:blipFill>
        <p:spPr>
          <a:xfrm>
            <a:off x="0" y="4104387"/>
            <a:ext cx="3398661" cy="1066699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6" t="758" r="4796" b="64942"/>
          <a:stretch/>
        </p:blipFill>
        <p:spPr>
          <a:xfrm>
            <a:off x="20838255" y="8419960"/>
            <a:ext cx="3304182" cy="1066699"/>
          </a:xfrm>
          <a:prstGeom prst="rect">
            <a:avLst/>
          </a:prstGeom>
        </p:spPr>
      </p:pic>
      <p:pic>
        <p:nvPicPr>
          <p:cNvPr id="22" name="Picture 8" descr="Image result for arrow"/>
          <p:cNvPicPr>
            <a:picLocks noChangeAspect="1" noChangeArrowheads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8012480" y="7064222"/>
            <a:ext cx="239733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https://wiki.smu.edu.sg/is480/img_auth.php/0/08/Ulinkers_UT2_Add_New_Screening_%28Tabs%29_-_Infant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508"/>
          <a:stretch/>
        </p:blipFill>
        <p:spPr bwMode="auto">
          <a:xfrm>
            <a:off x="423968" y="5628462"/>
            <a:ext cx="17588512" cy="3801133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https://wiki.smu.edu.sg/is480/img_auth.php/1/11/AddNewScreeningAfterUT2.JP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151"/>
          <a:stretch/>
        </p:blipFill>
        <p:spPr bwMode="auto">
          <a:xfrm>
            <a:off x="6959529" y="9817535"/>
            <a:ext cx="17424471" cy="3898465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Shape 285"/>
          <p:cNvSpPr txBox="1">
            <a:spLocks/>
          </p:cNvSpPr>
          <p:nvPr/>
        </p:nvSpPr>
        <p:spPr>
          <a:xfrm>
            <a:off x="3048253" y="780262"/>
            <a:ext cx="18287493" cy="16308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Roboto Bold"/>
                <a:ea typeface="Roboto Bold"/>
                <a:cs typeface="Roboto Bold"/>
                <a:sym typeface="Roboto Bold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hangingPunct="1"/>
            <a:r>
              <a:rPr lang="en-US" sz="96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QUALITY</a:t>
            </a:r>
            <a:r>
              <a:rPr lang="en-US" sz="115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 </a:t>
            </a:r>
            <a:r>
              <a:rPr lang="en-US" sz="96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ASSURANCE</a:t>
            </a:r>
          </a:p>
        </p:txBody>
      </p:sp>
      <p:sp>
        <p:nvSpPr>
          <p:cNvPr id="16" name="Shape 81"/>
          <p:cNvSpPr/>
          <p:nvPr/>
        </p:nvSpPr>
        <p:spPr>
          <a:xfrm>
            <a:off x="11585850" y="2703910"/>
            <a:ext cx="1383341" cy="0"/>
          </a:xfrm>
          <a:prstGeom prst="line">
            <a:avLst/>
          </a:prstGeom>
          <a:ln w="139700">
            <a:solidFill>
              <a:schemeClr val="accent3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7" name="TextBox 16"/>
          <p:cNvSpPr txBox="1"/>
          <p:nvPr/>
        </p:nvSpPr>
        <p:spPr>
          <a:xfrm>
            <a:off x="9775513" y="2996742"/>
            <a:ext cx="5369237" cy="81560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USER</a:t>
            </a:r>
            <a:r>
              <a:rPr kumimoji="0" lang="en-US" sz="4800" b="0" i="0" u="none" strike="noStrike" cap="none" spc="0" normalizeH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 TESTING 2</a:t>
            </a:r>
            <a:endParaRPr kumimoji="0" lang="en-US" sz="4800" b="0" i="0" u="none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latin typeface="Abadi MT Condensed Extra Bold" charset="0"/>
              <a:ea typeface="Abadi MT Condensed Extra Bold" charset="0"/>
              <a:cs typeface="Abadi MT Condensed Extra Bold" charset="0"/>
              <a:sym typeface="Robot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29753880"/>
      </p:ext>
    </p:extLst>
  </p:cSld>
  <p:clrMapOvr>
    <a:masterClrMapping/>
  </p:clrMapOvr>
  <p:transition spd="slow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>
            <a:spLocks noGrp="1"/>
          </p:cNvSpPr>
          <p:nvPr>
            <p:ph type="sldNum" sz="quarter" idx="2"/>
          </p:nvPr>
        </p:nvSpPr>
        <p:spPr>
          <a:xfrm>
            <a:off x="23271754" y="12307021"/>
            <a:ext cx="260500" cy="482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33</a:t>
            </a:fld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4903864" y="3774733"/>
            <a:ext cx="17830799" cy="2292935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R="0" algn="l" defTabSz="825500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3600" dirty="0">
                <a:solidFill>
                  <a:schemeClr val="accent6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FEEDBACK: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600" dirty="0">
                <a:solidFill>
                  <a:srgbClr val="252525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Infants and Adults screenings should have different views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600" dirty="0">
                <a:solidFill>
                  <a:srgbClr val="252525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To prevent confusion in age (months, years)</a:t>
            </a:r>
          </a:p>
          <a:p>
            <a:pPr marL="571500" marR="0" indent="-571500" algn="l" defTabSz="825500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</a:pP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525860"/>
              </a:solidFill>
              <a:effectLst/>
              <a:uFillTx/>
              <a:latin typeface="Abadi MT Condensed Extra Bold" charset="0"/>
              <a:ea typeface="Abadi MT Condensed Extra Bold" charset="0"/>
              <a:cs typeface="Abadi MT Condensed Extra Bold" charset="0"/>
              <a:sym typeface="Roboto Regular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5" t="35492" r="4494" b="31016"/>
          <a:stretch/>
        </p:blipFill>
        <p:spPr>
          <a:xfrm>
            <a:off x="0" y="4104387"/>
            <a:ext cx="3398661" cy="1066699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6" t="758" r="4796" b="64942"/>
          <a:stretch/>
        </p:blipFill>
        <p:spPr>
          <a:xfrm>
            <a:off x="20815173" y="7069085"/>
            <a:ext cx="3304182" cy="1066699"/>
          </a:xfrm>
          <a:prstGeom prst="rect">
            <a:avLst/>
          </a:prstGeom>
        </p:spPr>
      </p:pic>
      <p:pic>
        <p:nvPicPr>
          <p:cNvPr id="22" name="Picture 8" descr="Image result for arrow"/>
          <p:cNvPicPr>
            <a:picLocks noChangeAspect="1" noChangeArrowheads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7809280" y="6600825"/>
            <a:ext cx="239733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616796"/>
            <a:ext cx="15239139" cy="5364137"/>
          </a:xfrm>
          <a:prstGeom prst="rect">
            <a:avLst/>
          </a:prstGeom>
          <a:ln>
            <a:solidFill>
              <a:schemeClr val="bg1"/>
            </a:solidFill>
          </a:ln>
        </p:spPr>
      </p:pic>
      <p:grpSp>
        <p:nvGrpSpPr>
          <p:cNvPr id="13" name="Group 12"/>
          <p:cNvGrpSpPr/>
          <p:nvPr/>
        </p:nvGrpSpPr>
        <p:grpSpPr>
          <a:xfrm>
            <a:off x="8858250" y="8743950"/>
            <a:ext cx="15525750" cy="4972050"/>
            <a:chOff x="9724192" y="8944273"/>
            <a:chExt cx="14395163" cy="3840552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724192" y="8944273"/>
              <a:ext cx="14395163" cy="3840552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sp>
          <p:nvSpPr>
            <p:cNvPr id="17" name="Rectangle 16"/>
            <p:cNvSpPr/>
            <p:nvPr/>
          </p:nvSpPr>
          <p:spPr>
            <a:xfrm>
              <a:off x="9838496" y="11179279"/>
              <a:ext cx="14129692" cy="404054"/>
            </a:xfrm>
            <a:prstGeom prst="rect">
              <a:avLst/>
            </a:prstGeom>
            <a:no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Shape 285"/>
          <p:cNvSpPr txBox="1">
            <a:spLocks/>
          </p:cNvSpPr>
          <p:nvPr/>
        </p:nvSpPr>
        <p:spPr>
          <a:xfrm>
            <a:off x="3048253" y="780262"/>
            <a:ext cx="18287493" cy="16308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Roboto Bold"/>
                <a:ea typeface="Roboto Bold"/>
                <a:cs typeface="Roboto Bold"/>
                <a:sym typeface="Roboto Bold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hangingPunct="1"/>
            <a:r>
              <a:rPr lang="en-US" sz="96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QUALITY</a:t>
            </a:r>
            <a:r>
              <a:rPr lang="en-US" sz="115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 </a:t>
            </a:r>
            <a:r>
              <a:rPr lang="en-US" sz="96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ASSURANCE</a:t>
            </a:r>
          </a:p>
        </p:txBody>
      </p:sp>
      <p:sp>
        <p:nvSpPr>
          <p:cNvPr id="21" name="Shape 81"/>
          <p:cNvSpPr/>
          <p:nvPr/>
        </p:nvSpPr>
        <p:spPr>
          <a:xfrm>
            <a:off x="11585850" y="2703910"/>
            <a:ext cx="1383341" cy="0"/>
          </a:xfrm>
          <a:prstGeom prst="line">
            <a:avLst/>
          </a:prstGeom>
          <a:ln w="139700">
            <a:solidFill>
              <a:schemeClr val="accent3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TextBox 22"/>
          <p:cNvSpPr txBox="1"/>
          <p:nvPr/>
        </p:nvSpPr>
        <p:spPr>
          <a:xfrm>
            <a:off x="9775513" y="2996742"/>
            <a:ext cx="5369237" cy="81560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USER</a:t>
            </a:r>
            <a:r>
              <a:rPr kumimoji="0" lang="en-US" sz="4800" b="0" i="0" u="none" strike="noStrike" cap="none" spc="0" normalizeH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 TESTING 2</a:t>
            </a:r>
            <a:endParaRPr kumimoji="0" lang="en-US" sz="4800" b="0" i="0" u="none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latin typeface="Abadi MT Condensed Extra Bold" charset="0"/>
              <a:ea typeface="Abadi MT Condensed Extra Bold" charset="0"/>
              <a:cs typeface="Abadi MT Condensed Extra Bold" charset="0"/>
              <a:sym typeface="Robot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956392592"/>
      </p:ext>
    </p:extLst>
  </p:cSld>
  <p:clrMapOvr>
    <a:masterClrMapping/>
  </p:clrMapOvr>
  <p:transition spd="slow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>
            <a:spLocks noGrp="1"/>
          </p:cNvSpPr>
          <p:nvPr>
            <p:ph type="sldNum" sz="quarter" idx="2"/>
          </p:nvPr>
        </p:nvSpPr>
        <p:spPr>
          <a:xfrm>
            <a:off x="23271754" y="12307021"/>
            <a:ext cx="260500" cy="482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34</a:t>
            </a:fld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5148640" y="3554341"/>
            <a:ext cx="17830799" cy="2416046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R="0" algn="l" defTabSz="825500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3600" dirty="0">
                <a:solidFill>
                  <a:schemeClr val="accent6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FEEDBACK: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600" dirty="0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Difficult to search for particular client/ screenings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600" dirty="0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Search &amp; sort features allow easier search</a:t>
            </a:r>
          </a:p>
          <a:p>
            <a:pPr marL="571500" marR="0" indent="-571500" algn="l" defTabSz="825500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</a:pPr>
            <a:endParaRPr kumimoji="0" lang="en-US" sz="4400" b="0" i="0" u="none" strike="noStrike" cap="none" spc="0" normalizeH="0" baseline="0" dirty="0">
              <a:ln>
                <a:noFill/>
              </a:ln>
              <a:solidFill>
                <a:srgbClr val="525860"/>
              </a:solidFill>
              <a:effectLst/>
              <a:uFillTx/>
              <a:latin typeface="Abadi MT Condensed Extra Bold" charset="0"/>
              <a:ea typeface="Abadi MT Condensed Extra Bold" charset="0"/>
              <a:cs typeface="Abadi MT Condensed Extra Bold" charset="0"/>
              <a:sym typeface="Roboto Regular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5" t="35492" r="4494" b="31016"/>
          <a:stretch/>
        </p:blipFill>
        <p:spPr>
          <a:xfrm>
            <a:off x="0" y="4104387"/>
            <a:ext cx="3398661" cy="1066699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6" t="758" r="4796" b="64942"/>
          <a:stretch/>
        </p:blipFill>
        <p:spPr>
          <a:xfrm>
            <a:off x="20653947" y="6858258"/>
            <a:ext cx="3304182" cy="1066699"/>
          </a:xfrm>
          <a:prstGeom prst="rect">
            <a:avLst/>
          </a:prstGeom>
        </p:spPr>
      </p:pic>
      <p:pic>
        <p:nvPicPr>
          <p:cNvPr id="22" name="Picture 8" descr="Image result for arrow"/>
          <p:cNvPicPr>
            <a:picLocks noChangeAspect="1" noChangeArrowheads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6018998" y="5716068"/>
            <a:ext cx="239733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526764"/>
            <a:ext cx="14064040" cy="5141235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27005" y="8128425"/>
            <a:ext cx="15731595" cy="5562175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3" name="Shape 285"/>
          <p:cNvSpPr txBox="1">
            <a:spLocks/>
          </p:cNvSpPr>
          <p:nvPr/>
        </p:nvSpPr>
        <p:spPr>
          <a:xfrm>
            <a:off x="3048253" y="780262"/>
            <a:ext cx="18287493" cy="16308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Roboto Bold"/>
                <a:ea typeface="Roboto Bold"/>
                <a:cs typeface="Roboto Bold"/>
                <a:sym typeface="Roboto Bold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hangingPunct="1"/>
            <a:r>
              <a:rPr lang="en-US" sz="96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QUALITY</a:t>
            </a:r>
            <a:r>
              <a:rPr lang="en-US" sz="115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 </a:t>
            </a:r>
            <a:r>
              <a:rPr lang="en-US" sz="96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ASSURANCE</a:t>
            </a:r>
          </a:p>
        </p:txBody>
      </p:sp>
      <p:sp>
        <p:nvSpPr>
          <p:cNvPr id="16" name="Shape 81"/>
          <p:cNvSpPr/>
          <p:nvPr/>
        </p:nvSpPr>
        <p:spPr>
          <a:xfrm>
            <a:off x="11585850" y="2703910"/>
            <a:ext cx="1383341" cy="0"/>
          </a:xfrm>
          <a:prstGeom prst="line">
            <a:avLst/>
          </a:prstGeom>
          <a:ln w="139700">
            <a:solidFill>
              <a:schemeClr val="accent3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7" name="TextBox 16"/>
          <p:cNvSpPr txBox="1"/>
          <p:nvPr/>
        </p:nvSpPr>
        <p:spPr>
          <a:xfrm>
            <a:off x="9775513" y="2996742"/>
            <a:ext cx="5369237" cy="81560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USER</a:t>
            </a:r>
            <a:r>
              <a:rPr kumimoji="0" lang="en-US" sz="4800" b="0" i="0" u="none" strike="noStrike" cap="none" spc="0" normalizeH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 TESTING 2</a:t>
            </a:r>
            <a:endParaRPr kumimoji="0" lang="en-US" sz="4800" b="0" i="0" u="none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latin typeface="Abadi MT Condensed Extra Bold" charset="0"/>
              <a:ea typeface="Abadi MT Condensed Extra Bold" charset="0"/>
              <a:cs typeface="Abadi MT Condensed Extra Bold" charset="0"/>
              <a:sym typeface="Robot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626325242"/>
      </p:ext>
    </p:extLst>
  </p:cSld>
  <p:clrMapOvr>
    <a:masterClrMapping/>
  </p:clrMapOvr>
  <p:transition spd="slow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>
            <a:spLocks noGrp="1"/>
          </p:cNvSpPr>
          <p:nvPr>
            <p:ph type="sldNum" sz="quarter" idx="2"/>
          </p:nvPr>
        </p:nvSpPr>
        <p:spPr>
          <a:xfrm>
            <a:off x="23271754" y="12307021"/>
            <a:ext cx="260500" cy="482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35</a:t>
            </a:fld>
            <a:endParaRPr/>
          </a:p>
        </p:txBody>
      </p:sp>
      <p:grpSp>
        <p:nvGrpSpPr>
          <p:cNvPr id="307" name="Group 307"/>
          <p:cNvGrpSpPr/>
          <p:nvPr/>
        </p:nvGrpSpPr>
        <p:grpSpPr>
          <a:xfrm>
            <a:off x="907377" y="4463095"/>
            <a:ext cx="3562757" cy="936707"/>
            <a:chOff x="0" y="0"/>
            <a:chExt cx="4802986" cy="1388911"/>
          </a:xfrm>
        </p:grpSpPr>
        <p:grpSp>
          <p:nvGrpSpPr>
            <p:cNvPr id="305" name="Group 305"/>
            <p:cNvGrpSpPr/>
            <p:nvPr/>
          </p:nvGrpSpPr>
          <p:grpSpPr>
            <a:xfrm>
              <a:off x="0" y="0"/>
              <a:ext cx="4802986" cy="1388911"/>
              <a:chOff x="0" y="0"/>
              <a:chExt cx="4802985" cy="1388910"/>
            </a:xfrm>
          </p:grpSpPr>
          <p:sp>
            <p:nvSpPr>
              <p:cNvPr id="303" name="Shape 303"/>
              <p:cNvSpPr/>
              <p:nvPr/>
            </p:nvSpPr>
            <p:spPr>
              <a:xfrm>
                <a:off x="0" y="0"/>
                <a:ext cx="4802986" cy="1162166"/>
              </a:xfrm>
              <a:prstGeom prst="roundRect">
                <a:avLst>
                  <a:gd name="adj" fmla="val 10559"/>
                </a:avLst>
              </a:prstGeom>
              <a:solidFill>
                <a:schemeClr val="accent3"/>
              </a:solidFill>
              <a:ln w="3175" cap="flat">
                <a:solidFill>
                  <a:schemeClr val="accent3"/>
                </a:solidFill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algn="ctr">
                  <a:defRPr sz="30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  <p:sp>
            <p:nvSpPr>
              <p:cNvPr id="304" name="Shape 304"/>
              <p:cNvSpPr/>
              <p:nvPr/>
            </p:nvSpPr>
            <p:spPr>
              <a:xfrm rot="18900000">
                <a:off x="2025552" y="481309"/>
                <a:ext cx="751882" cy="751882"/>
              </a:xfrm>
              <a:prstGeom prst="rect">
                <a:avLst/>
              </a:prstGeom>
              <a:solidFill>
                <a:schemeClr val="accent3"/>
              </a:solidFill>
              <a:ln w="3175" cap="flat">
                <a:solidFill>
                  <a:schemeClr val="accent3"/>
                </a:solidFill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algn="ctr">
                  <a:defRPr sz="30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</p:grpSp>
        <p:sp>
          <p:nvSpPr>
            <p:cNvPr id="306" name="Shape 306"/>
            <p:cNvSpPr/>
            <p:nvPr/>
          </p:nvSpPr>
          <p:spPr>
            <a:xfrm>
              <a:off x="1204270" y="133331"/>
              <a:ext cx="2502286" cy="907940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algn="ctr">
                <a:defRPr>
                  <a:solidFill>
                    <a:srgbClr val="42C0A0"/>
                  </a:solidFill>
                </a:defRPr>
              </a:lvl1pPr>
            </a:lstStyle>
            <a:p>
              <a:r>
                <a:rPr lang="en-US" sz="5400" dirty="0">
                  <a:solidFill>
                    <a:schemeClr val="accent1"/>
                  </a:solidFill>
                  <a:latin typeface="Abadi MT Condensed Extra Bold" charset="0"/>
                  <a:ea typeface="Abadi MT Condensed Extra Bold" charset="0"/>
                  <a:cs typeface="Abadi MT Condensed Extra Bold" charset="0"/>
                </a:rPr>
                <a:t>PURPOSE</a:t>
              </a:r>
              <a:endParaRPr sz="5400" dirty="0">
                <a:solidFill>
                  <a:schemeClr val="accent1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endParaRPr>
            </a:p>
          </p:txBody>
        </p:sp>
      </p:grpSp>
      <p:sp>
        <p:nvSpPr>
          <p:cNvPr id="308" name="Shape 308"/>
          <p:cNvSpPr/>
          <p:nvPr/>
        </p:nvSpPr>
        <p:spPr>
          <a:xfrm>
            <a:off x="325128" y="5886770"/>
            <a:ext cx="4900331" cy="2919266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8100" tIns="38100" rIns="38100" bIns="38100" numCol="1" anchor="t">
            <a:no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2">
                    <a:lumMod val="2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Gather UI feedback &amp; detect usability issues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2">
                    <a:lumMod val="2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Measure time taken for each task</a:t>
            </a:r>
          </a:p>
        </p:txBody>
      </p:sp>
      <p:grpSp>
        <p:nvGrpSpPr>
          <p:cNvPr id="35" name="Group 307"/>
          <p:cNvGrpSpPr/>
          <p:nvPr/>
        </p:nvGrpSpPr>
        <p:grpSpPr>
          <a:xfrm>
            <a:off x="5398782" y="4548735"/>
            <a:ext cx="3562757" cy="936707"/>
            <a:chOff x="0" y="0"/>
            <a:chExt cx="4802986" cy="1388911"/>
          </a:xfrm>
        </p:grpSpPr>
        <p:grpSp>
          <p:nvGrpSpPr>
            <p:cNvPr id="36" name="Group 305"/>
            <p:cNvGrpSpPr/>
            <p:nvPr/>
          </p:nvGrpSpPr>
          <p:grpSpPr>
            <a:xfrm>
              <a:off x="0" y="0"/>
              <a:ext cx="4802986" cy="1388911"/>
              <a:chOff x="0" y="0"/>
              <a:chExt cx="4802985" cy="1388910"/>
            </a:xfrm>
          </p:grpSpPr>
          <p:sp>
            <p:nvSpPr>
              <p:cNvPr id="38" name="Shape 303"/>
              <p:cNvSpPr/>
              <p:nvPr/>
            </p:nvSpPr>
            <p:spPr>
              <a:xfrm>
                <a:off x="0" y="0"/>
                <a:ext cx="4802986" cy="1162166"/>
              </a:xfrm>
              <a:prstGeom prst="roundRect">
                <a:avLst>
                  <a:gd name="adj" fmla="val 10559"/>
                </a:avLst>
              </a:prstGeom>
              <a:solidFill>
                <a:schemeClr val="accent3"/>
              </a:solidFill>
              <a:ln w="3175" cap="flat">
                <a:solidFill>
                  <a:schemeClr val="accent3"/>
                </a:solidFill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algn="ctr">
                  <a:defRPr sz="30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  <p:sp>
            <p:nvSpPr>
              <p:cNvPr id="39" name="Shape 304"/>
              <p:cNvSpPr/>
              <p:nvPr/>
            </p:nvSpPr>
            <p:spPr>
              <a:xfrm rot="18900000">
                <a:off x="2025552" y="481309"/>
                <a:ext cx="751882" cy="751882"/>
              </a:xfrm>
              <a:prstGeom prst="rect">
                <a:avLst/>
              </a:prstGeom>
              <a:solidFill>
                <a:schemeClr val="accent3"/>
              </a:solidFill>
              <a:ln w="3175" cap="flat">
                <a:solidFill>
                  <a:schemeClr val="accent3"/>
                </a:solidFill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algn="ctr">
                  <a:defRPr sz="30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</p:grpSp>
        <p:sp>
          <p:nvSpPr>
            <p:cNvPr id="37" name="Shape 306"/>
            <p:cNvSpPr/>
            <p:nvPr/>
          </p:nvSpPr>
          <p:spPr>
            <a:xfrm>
              <a:off x="1330908" y="133331"/>
              <a:ext cx="2249013" cy="907940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algn="ctr">
                <a:defRPr>
                  <a:solidFill>
                    <a:srgbClr val="42C0A0"/>
                  </a:solidFill>
                </a:defRPr>
              </a:lvl1pPr>
            </a:lstStyle>
            <a:p>
              <a:r>
                <a:rPr lang="en-US" sz="5400" dirty="0">
                  <a:solidFill>
                    <a:schemeClr val="accent1"/>
                  </a:solidFill>
                  <a:latin typeface="Abadi MT Condensed Extra Bold" charset="0"/>
                  <a:ea typeface="Abadi MT Condensed Extra Bold" charset="0"/>
                  <a:cs typeface="Abadi MT Condensed Extra Bold" charset="0"/>
                </a:rPr>
                <a:t>DETAILS</a:t>
              </a:r>
              <a:endParaRPr sz="5400" dirty="0">
                <a:solidFill>
                  <a:schemeClr val="accent1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endParaRPr>
            </a:p>
          </p:txBody>
        </p:sp>
      </p:grpSp>
      <p:sp>
        <p:nvSpPr>
          <p:cNvPr id="40" name="Shape 308"/>
          <p:cNvSpPr/>
          <p:nvPr/>
        </p:nvSpPr>
        <p:spPr>
          <a:xfrm>
            <a:off x="9641549" y="5839265"/>
            <a:ext cx="6560476" cy="2919266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8100" tIns="38100" rIns="38100" bIns="38100" numCol="1" anchor="t">
            <a:noAutofit/>
          </a:bodyPr>
          <a:lstStyle/>
          <a:p>
            <a:pPr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2">
                    <a:lumMod val="2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Data Management</a:t>
            </a:r>
          </a:p>
          <a:p>
            <a:pPr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2">
                    <a:lumMod val="2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Dashboard Module</a:t>
            </a:r>
          </a:p>
          <a:p>
            <a:pPr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2">
                    <a:lumMod val="2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Reports Module    </a:t>
            </a:r>
          </a:p>
          <a:p>
            <a:pPr lvl="2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2">
                    <a:lumMod val="2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(KPI, Ranking, Gender-Age)</a:t>
            </a:r>
          </a:p>
          <a:p>
            <a:pPr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2">
                    <a:lumMod val="2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Screenings</a:t>
            </a:r>
          </a:p>
          <a:p>
            <a:pPr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2">
                    <a:lumMod val="2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Email Notification</a:t>
            </a:r>
          </a:p>
          <a:p>
            <a:pPr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2">
                    <a:lumMod val="2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Text Editor</a:t>
            </a:r>
          </a:p>
        </p:txBody>
      </p:sp>
      <p:grpSp>
        <p:nvGrpSpPr>
          <p:cNvPr id="48" name="Group 307"/>
          <p:cNvGrpSpPr/>
          <p:nvPr/>
        </p:nvGrpSpPr>
        <p:grpSpPr>
          <a:xfrm>
            <a:off x="9952490" y="4493043"/>
            <a:ext cx="3562757" cy="936707"/>
            <a:chOff x="0" y="0"/>
            <a:chExt cx="4802986" cy="1388911"/>
          </a:xfrm>
        </p:grpSpPr>
        <p:grpSp>
          <p:nvGrpSpPr>
            <p:cNvPr id="49" name="Group 305"/>
            <p:cNvGrpSpPr/>
            <p:nvPr/>
          </p:nvGrpSpPr>
          <p:grpSpPr>
            <a:xfrm>
              <a:off x="0" y="0"/>
              <a:ext cx="4802986" cy="1388911"/>
              <a:chOff x="0" y="0"/>
              <a:chExt cx="4802985" cy="1388910"/>
            </a:xfrm>
          </p:grpSpPr>
          <p:sp>
            <p:nvSpPr>
              <p:cNvPr id="51" name="Shape 303"/>
              <p:cNvSpPr/>
              <p:nvPr/>
            </p:nvSpPr>
            <p:spPr>
              <a:xfrm>
                <a:off x="0" y="0"/>
                <a:ext cx="4802986" cy="1162166"/>
              </a:xfrm>
              <a:prstGeom prst="roundRect">
                <a:avLst>
                  <a:gd name="adj" fmla="val 10559"/>
                </a:avLst>
              </a:prstGeom>
              <a:solidFill>
                <a:schemeClr val="accent3"/>
              </a:solidFill>
              <a:ln w="3175" cap="flat">
                <a:solidFill>
                  <a:schemeClr val="accent3"/>
                </a:solidFill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algn="ctr">
                  <a:defRPr sz="30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  <p:sp>
            <p:nvSpPr>
              <p:cNvPr id="52" name="Shape 304"/>
              <p:cNvSpPr/>
              <p:nvPr/>
            </p:nvSpPr>
            <p:spPr>
              <a:xfrm rot="18900000">
                <a:off x="2025552" y="481309"/>
                <a:ext cx="751882" cy="751882"/>
              </a:xfrm>
              <a:prstGeom prst="rect">
                <a:avLst/>
              </a:prstGeom>
              <a:solidFill>
                <a:schemeClr val="accent3"/>
              </a:solidFill>
              <a:ln w="3175" cap="flat">
                <a:solidFill>
                  <a:schemeClr val="accent3"/>
                </a:solidFill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algn="ctr">
                  <a:defRPr sz="30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</p:grpSp>
        <p:sp>
          <p:nvSpPr>
            <p:cNvPr id="50" name="Shape 306"/>
            <p:cNvSpPr/>
            <p:nvPr/>
          </p:nvSpPr>
          <p:spPr>
            <a:xfrm>
              <a:off x="1582580" y="133331"/>
              <a:ext cx="1745670" cy="907940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algn="ctr">
                <a:defRPr>
                  <a:solidFill>
                    <a:srgbClr val="42C0A0"/>
                  </a:solidFill>
                </a:defRPr>
              </a:lvl1pPr>
            </a:lstStyle>
            <a:p>
              <a:r>
                <a:rPr lang="en-US" sz="5400" dirty="0">
                  <a:solidFill>
                    <a:schemeClr val="accent1"/>
                  </a:solidFill>
                  <a:latin typeface="Abadi MT Condensed Extra Bold" charset="0"/>
                  <a:ea typeface="Abadi MT Condensed Extra Bold" charset="0"/>
                  <a:cs typeface="Abadi MT Condensed Extra Bold" charset="0"/>
                </a:rPr>
                <a:t>SCOPE</a:t>
              </a:r>
              <a:endParaRPr sz="5400" dirty="0">
                <a:solidFill>
                  <a:schemeClr val="accent1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endParaRPr>
            </a:p>
          </p:txBody>
        </p:sp>
      </p:grpSp>
      <p:sp>
        <p:nvSpPr>
          <p:cNvPr id="53" name="Shape 308"/>
          <p:cNvSpPr/>
          <p:nvPr/>
        </p:nvSpPr>
        <p:spPr>
          <a:xfrm>
            <a:off x="5172668" y="5886770"/>
            <a:ext cx="4196544" cy="2919266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8100" tIns="38100" rIns="38100" bIns="38100" numCol="1" anchor="t">
            <a:noAutofit/>
          </a:bodyPr>
          <a:lstStyle/>
          <a:p>
            <a:r>
              <a:rPr lang="en-US" sz="4000" dirty="0">
                <a:solidFill>
                  <a:schemeClr val="bg2">
                    <a:lumMod val="2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Participant: 6 </a:t>
            </a:r>
            <a:r>
              <a:rPr lang="en-US" sz="4000" dirty="0" err="1">
                <a:solidFill>
                  <a:schemeClr val="bg2">
                    <a:lumMod val="2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Ulink</a:t>
            </a:r>
            <a:r>
              <a:rPr lang="en-US" sz="4000" dirty="0">
                <a:solidFill>
                  <a:schemeClr val="bg2">
                    <a:lumMod val="2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 employees</a:t>
            </a:r>
          </a:p>
          <a:p>
            <a:r>
              <a:rPr lang="en-US" sz="4000" dirty="0">
                <a:solidFill>
                  <a:schemeClr val="bg2">
                    <a:lumMod val="2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(Management, Medical, Visa, Marketing, Accounts)</a:t>
            </a:r>
          </a:p>
          <a:p>
            <a:r>
              <a:rPr lang="en-US" sz="4000" dirty="0">
                <a:solidFill>
                  <a:schemeClr val="bg2">
                    <a:lumMod val="2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Date: 13 February 2017</a:t>
            </a:r>
          </a:p>
          <a:p>
            <a:r>
              <a:rPr lang="en-US" sz="4000" dirty="0">
                <a:solidFill>
                  <a:schemeClr val="bg2">
                    <a:lumMod val="2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Time: 4.30pm</a:t>
            </a:r>
          </a:p>
          <a:p>
            <a:r>
              <a:rPr lang="en-US" sz="4000" dirty="0">
                <a:solidFill>
                  <a:schemeClr val="bg2">
                    <a:lumMod val="2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Venue: </a:t>
            </a:r>
            <a:r>
              <a:rPr lang="en-US" sz="4000" dirty="0" err="1">
                <a:solidFill>
                  <a:schemeClr val="bg2">
                    <a:lumMod val="2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Ulink</a:t>
            </a:r>
            <a:r>
              <a:rPr lang="en-US" sz="4000" dirty="0">
                <a:solidFill>
                  <a:schemeClr val="bg2">
                    <a:lumMod val="2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 Assist </a:t>
            </a:r>
            <a:r>
              <a:rPr lang="en-US" sz="4000" dirty="0" err="1">
                <a:solidFill>
                  <a:schemeClr val="bg2">
                    <a:lumMod val="2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Pte</a:t>
            </a:r>
            <a:r>
              <a:rPr lang="en-US" sz="4000" dirty="0">
                <a:solidFill>
                  <a:schemeClr val="bg2">
                    <a:lumMod val="2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 Ltd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7" r="6348" b="49856"/>
          <a:stretch/>
        </p:blipFill>
        <p:spPr>
          <a:xfrm>
            <a:off x="16905088" y="4133761"/>
            <a:ext cx="4430658" cy="2739178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16202025" y="7402270"/>
            <a:ext cx="790963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252525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Dashboard &amp; Reports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rgbClr val="252525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Visual graphs provides better understanding</a:t>
            </a:r>
          </a:p>
          <a:p>
            <a:pPr marL="457200" lvl="1"/>
            <a:endParaRPr lang="en-US" sz="4000" dirty="0">
              <a:solidFill>
                <a:srgbClr val="252525"/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  <a:p>
            <a:r>
              <a:rPr lang="en-US" sz="4000" dirty="0">
                <a:solidFill>
                  <a:srgbClr val="252525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User interface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rgbClr val="252525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Straightforward &amp; user-friendly</a:t>
            </a:r>
          </a:p>
        </p:txBody>
      </p:sp>
      <p:sp>
        <p:nvSpPr>
          <p:cNvPr id="27" name="Shape 285"/>
          <p:cNvSpPr txBox="1">
            <a:spLocks/>
          </p:cNvSpPr>
          <p:nvPr/>
        </p:nvSpPr>
        <p:spPr>
          <a:xfrm>
            <a:off x="3048253" y="780262"/>
            <a:ext cx="18287493" cy="16308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Roboto Bold"/>
                <a:ea typeface="Roboto Bold"/>
                <a:cs typeface="Roboto Bold"/>
                <a:sym typeface="Roboto Bold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hangingPunct="1"/>
            <a:r>
              <a:rPr lang="en-US" sz="96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QUALITY</a:t>
            </a:r>
            <a:r>
              <a:rPr lang="en-US" sz="115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 </a:t>
            </a:r>
            <a:r>
              <a:rPr lang="en-US" sz="96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ASSURANCE</a:t>
            </a:r>
          </a:p>
        </p:txBody>
      </p:sp>
      <p:sp>
        <p:nvSpPr>
          <p:cNvPr id="28" name="Shape 81"/>
          <p:cNvSpPr/>
          <p:nvPr/>
        </p:nvSpPr>
        <p:spPr>
          <a:xfrm>
            <a:off x="11585850" y="2703910"/>
            <a:ext cx="1383341" cy="0"/>
          </a:xfrm>
          <a:prstGeom prst="line">
            <a:avLst/>
          </a:prstGeom>
          <a:ln w="139700">
            <a:solidFill>
              <a:schemeClr val="accent3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9" name="TextBox 28"/>
          <p:cNvSpPr txBox="1"/>
          <p:nvPr/>
        </p:nvSpPr>
        <p:spPr>
          <a:xfrm>
            <a:off x="9775513" y="2996742"/>
            <a:ext cx="5369237" cy="81560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USER</a:t>
            </a:r>
            <a:r>
              <a:rPr kumimoji="0" lang="en-US" sz="4800" b="0" i="0" u="none" strike="noStrike" cap="none" spc="0" normalizeH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 TESTING 3</a:t>
            </a:r>
            <a:endParaRPr kumimoji="0" lang="en-US" sz="4800" b="0" i="0" u="none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latin typeface="Abadi MT Condensed Extra Bold" charset="0"/>
              <a:ea typeface="Abadi MT Condensed Extra Bold" charset="0"/>
              <a:cs typeface="Abadi MT Condensed Extra Bold" charset="0"/>
              <a:sym typeface="Robot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400822028"/>
      </p:ext>
    </p:extLst>
  </p:cSld>
  <p:clrMapOvr>
    <a:masterClrMapping/>
  </p:clrMapOvr>
  <p:transition spd="slow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>
            <a:spLocks noGrp="1"/>
          </p:cNvSpPr>
          <p:nvPr>
            <p:ph type="sldNum" sz="quarter" idx="2"/>
          </p:nvPr>
        </p:nvSpPr>
        <p:spPr>
          <a:xfrm>
            <a:off x="23271754" y="12307021"/>
            <a:ext cx="260500" cy="482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36</a:t>
            </a:fld>
            <a:endParaRPr/>
          </a:p>
        </p:txBody>
      </p:sp>
      <p:graphicFrame>
        <p:nvGraphicFramePr>
          <p:cNvPr id="12" name="Diagram 11"/>
          <p:cNvGraphicFramePr/>
          <p:nvPr>
            <p:extLst/>
          </p:nvPr>
        </p:nvGraphicFramePr>
        <p:xfrm>
          <a:off x="344875" y="5948669"/>
          <a:ext cx="23687899" cy="21065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Shape 285"/>
          <p:cNvSpPr txBox="1">
            <a:spLocks/>
          </p:cNvSpPr>
          <p:nvPr/>
        </p:nvSpPr>
        <p:spPr>
          <a:xfrm>
            <a:off x="3048253" y="780262"/>
            <a:ext cx="18287493" cy="16308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Roboto Bold"/>
                <a:ea typeface="Roboto Bold"/>
                <a:cs typeface="Roboto Bold"/>
                <a:sym typeface="Roboto Bold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hangingPunct="1"/>
            <a:r>
              <a:rPr lang="en-US" sz="96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QUALITY</a:t>
            </a:r>
            <a:r>
              <a:rPr lang="en-US" sz="115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 </a:t>
            </a:r>
            <a:r>
              <a:rPr lang="en-US" sz="96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ASSURANCE</a:t>
            </a:r>
          </a:p>
        </p:txBody>
      </p:sp>
      <p:sp>
        <p:nvSpPr>
          <p:cNvPr id="9" name="Shape 81"/>
          <p:cNvSpPr/>
          <p:nvPr/>
        </p:nvSpPr>
        <p:spPr>
          <a:xfrm>
            <a:off x="11585850" y="2703910"/>
            <a:ext cx="1383341" cy="0"/>
          </a:xfrm>
          <a:prstGeom prst="line">
            <a:avLst/>
          </a:prstGeom>
          <a:ln w="139700">
            <a:solidFill>
              <a:schemeClr val="accent3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7719808" y="3008617"/>
            <a:ext cx="10110992" cy="81560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USER</a:t>
            </a:r>
            <a:r>
              <a:rPr kumimoji="0" lang="en-US" sz="4800" b="0" i="0" u="none" strike="noStrike" cap="none" spc="0" normalizeH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 TESTING 3 PROCEDURE</a:t>
            </a:r>
            <a:endParaRPr kumimoji="0" lang="en-US" sz="4800" b="0" i="0" u="none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latin typeface="Abadi MT Condensed Extra Bold" charset="0"/>
              <a:ea typeface="Abadi MT Condensed Extra Bold" charset="0"/>
              <a:cs typeface="Abadi MT Condensed Extra Bold" charset="0"/>
              <a:sym typeface="Robot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031799348"/>
      </p:ext>
    </p:extLst>
  </p:cSld>
  <p:clrMapOvr>
    <a:masterClrMapping/>
  </p:clrMapOvr>
  <p:transition spd="slow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>
            <a:spLocks noGrp="1"/>
          </p:cNvSpPr>
          <p:nvPr>
            <p:ph type="sldNum" sz="quarter" idx="2"/>
          </p:nvPr>
        </p:nvSpPr>
        <p:spPr>
          <a:xfrm>
            <a:off x="23271754" y="12307021"/>
            <a:ext cx="260500" cy="482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37</a:t>
            </a:fld>
            <a:endParaRPr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b="5473"/>
          <a:stretch/>
        </p:blipFill>
        <p:spPr>
          <a:xfrm>
            <a:off x="433017" y="3711408"/>
            <a:ext cx="14095783" cy="1000459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l="41700" t="94833" r="34965" b="-548"/>
          <a:stretch/>
        </p:blipFill>
        <p:spPr>
          <a:xfrm>
            <a:off x="970371" y="4509529"/>
            <a:ext cx="6819513" cy="125421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6035432" y="5318821"/>
            <a:ext cx="623673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rgbClr val="182028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Non–experts should take not more than 150% of expert’s time taken</a:t>
            </a:r>
          </a:p>
        </p:txBody>
      </p:sp>
      <p:sp>
        <p:nvSpPr>
          <p:cNvPr id="10" name="Shape 285"/>
          <p:cNvSpPr txBox="1">
            <a:spLocks/>
          </p:cNvSpPr>
          <p:nvPr/>
        </p:nvSpPr>
        <p:spPr>
          <a:xfrm>
            <a:off x="3048253" y="780262"/>
            <a:ext cx="18287493" cy="16308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Roboto Bold"/>
                <a:ea typeface="Roboto Bold"/>
                <a:cs typeface="Roboto Bold"/>
                <a:sym typeface="Roboto Bold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hangingPunct="1"/>
            <a:r>
              <a:rPr lang="en-US" sz="96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QUALITY</a:t>
            </a:r>
            <a:r>
              <a:rPr lang="en-US" sz="115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 </a:t>
            </a:r>
            <a:r>
              <a:rPr lang="en-US" sz="96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ASSURANCE</a:t>
            </a:r>
          </a:p>
        </p:txBody>
      </p:sp>
      <p:sp>
        <p:nvSpPr>
          <p:cNvPr id="11" name="Shape 81"/>
          <p:cNvSpPr/>
          <p:nvPr/>
        </p:nvSpPr>
        <p:spPr>
          <a:xfrm>
            <a:off x="11585850" y="2703910"/>
            <a:ext cx="1383341" cy="0"/>
          </a:xfrm>
          <a:prstGeom prst="line">
            <a:avLst/>
          </a:prstGeom>
          <a:ln w="139700">
            <a:solidFill>
              <a:schemeClr val="accent3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" name="TextBox 11"/>
          <p:cNvSpPr txBox="1"/>
          <p:nvPr/>
        </p:nvSpPr>
        <p:spPr>
          <a:xfrm>
            <a:off x="10141697" y="2996742"/>
            <a:ext cx="5369237" cy="81560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UT 3 RESULTS</a:t>
            </a:r>
          </a:p>
        </p:txBody>
      </p:sp>
    </p:spTree>
    <p:extLst>
      <p:ext uri="{BB962C8B-B14F-4D97-AF65-F5344CB8AC3E}">
        <p14:creationId xmlns:p14="http://schemas.microsoft.com/office/powerpoint/2010/main" val="846444075"/>
      </p:ext>
    </p:extLst>
  </p:cSld>
  <p:clrMapOvr>
    <a:masterClrMapping/>
  </p:clrMapOvr>
  <p:transition spd="slow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>
            <a:spLocks noGrp="1"/>
          </p:cNvSpPr>
          <p:nvPr>
            <p:ph type="sldNum" sz="quarter" idx="2"/>
          </p:nvPr>
        </p:nvSpPr>
        <p:spPr>
          <a:xfrm>
            <a:off x="23271754" y="12307021"/>
            <a:ext cx="260500" cy="482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38</a:t>
            </a:fld>
            <a:endParaRPr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8752" y="4267199"/>
            <a:ext cx="18153639" cy="930801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858648" y="5410199"/>
            <a:ext cx="3352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accent6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Very Easy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244600" y="11159065"/>
            <a:ext cx="39668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rgbClr val="A21301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Very Difficult</a:t>
            </a:r>
          </a:p>
        </p:txBody>
      </p:sp>
      <p:sp>
        <p:nvSpPr>
          <p:cNvPr id="13" name="Shape 285"/>
          <p:cNvSpPr txBox="1">
            <a:spLocks/>
          </p:cNvSpPr>
          <p:nvPr/>
        </p:nvSpPr>
        <p:spPr>
          <a:xfrm>
            <a:off x="3048253" y="780262"/>
            <a:ext cx="18287493" cy="16308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Roboto Bold"/>
                <a:ea typeface="Roboto Bold"/>
                <a:cs typeface="Roboto Bold"/>
                <a:sym typeface="Roboto Bold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hangingPunct="1"/>
            <a:r>
              <a:rPr lang="en-US" sz="96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QUALITY</a:t>
            </a:r>
            <a:r>
              <a:rPr lang="en-US" sz="115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 </a:t>
            </a:r>
            <a:r>
              <a:rPr lang="en-US" sz="96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ASSURANCE</a:t>
            </a:r>
          </a:p>
        </p:txBody>
      </p:sp>
      <p:sp>
        <p:nvSpPr>
          <p:cNvPr id="14" name="Shape 81"/>
          <p:cNvSpPr/>
          <p:nvPr/>
        </p:nvSpPr>
        <p:spPr>
          <a:xfrm>
            <a:off x="11585850" y="2703910"/>
            <a:ext cx="1383341" cy="0"/>
          </a:xfrm>
          <a:prstGeom prst="line">
            <a:avLst/>
          </a:prstGeom>
          <a:ln w="139700">
            <a:solidFill>
              <a:schemeClr val="accent3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5" name="TextBox 14"/>
          <p:cNvSpPr txBox="1"/>
          <p:nvPr/>
        </p:nvSpPr>
        <p:spPr>
          <a:xfrm>
            <a:off x="9921513" y="3050259"/>
            <a:ext cx="4994637" cy="81560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800" dirty="0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UT 3 </a:t>
            </a: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FEEDBACK</a:t>
            </a:r>
          </a:p>
        </p:txBody>
      </p:sp>
    </p:spTree>
    <p:extLst>
      <p:ext uri="{BB962C8B-B14F-4D97-AF65-F5344CB8AC3E}">
        <p14:creationId xmlns:p14="http://schemas.microsoft.com/office/powerpoint/2010/main" val="1604462529"/>
      </p:ext>
    </p:extLst>
  </p:cSld>
  <p:clrMapOvr>
    <a:masterClrMapping/>
  </p:clrMapOvr>
  <p:transition spd="slow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>
            <a:spLocks noGrp="1"/>
          </p:cNvSpPr>
          <p:nvPr>
            <p:ph type="sldNum" sz="quarter" idx="2"/>
          </p:nvPr>
        </p:nvSpPr>
        <p:spPr>
          <a:xfrm>
            <a:off x="23271754" y="12307021"/>
            <a:ext cx="260500" cy="482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39</a:t>
            </a:fld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4475239" y="3868181"/>
            <a:ext cx="17830799" cy="173893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R="0" algn="l" defTabSz="825500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3600" dirty="0">
                <a:solidFill>
                  <a:schemeClr val="accent6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FEEDBACK: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600" dirty="0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Adding of data labels</a:t>
            </a:r>
          </a:p>
          <a:p>
            <a:pPr marL="571500" marR="0" indent="-571500" algn="l" defTabSz="825500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</a:pP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525860"/>
              </a:solidFill>
              <a:effectLst/>
              <a:uFillTx/>
              <a:latin typeface="Abadi MT Condensed Extra Bold" charset="0"/>
              <a:ea typeface="Abadi MT Condensed Extra Bold" charset="0"/>
              <a:cs typeface="Abadi MT Condensed Extra Bold" charset="0"/>
              <a:sym typeface="Roboto Regular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5" t="35492" r="4494" b="31016"/>
          <a:stretch/>
        </p:blipFill>
        <p:spPr>
          <a:xfrm>
            <a:off x="31772" y="5810248"/>
            <a:ext cx="3398661" cy="1066699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6" t="758" r="4796" b="64942"/>
          <a:stretch/>
        </p:blipFill>
        <p:spPr>
          <a:xfrm>
            <a:off x="21079818" y="5997523"/>
            <a:ext cx="3304182" cy="1066699"/>
          </a:xfrm>
          <a:prstGeom prst="rect">
            <a:avLst/>
          </a:prstGeom>
        </p:spPr>
      </p:pic>
      <p:pic>
        <p:nvPicPr>
          <p:cNvPr id="12" name="Picture 2" descr="File:Ulinkers VisaMedClient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994"/>
          <a:stretch/>
        </p:blipFill>
        <p:spPr bwMode="auto">
          <a:xfrm>
            <a:off x="3398662" y="5216179"/>
            <a:ext cx="8271744" cy="8555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/>
          <p:cNvGrpSpPr/>
          <p:nvPr/>
        </p:nvGrpSpPr>
        <p:grpSpPr>
          <a:xfrm>
            <a:off x="11742726" y="5454766"/>
            <a:ext cx="9264771" cy="8022647"/>
            <a:chOff x="17278314" y="5708231"/>
            <a:chExt cx="6856542" cy="6449854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4"/>
            <a:srcRect l="47422"/>
            <a:stretch/>
          </p:blipFill>
          <p:spPr>
            <a:xfrm>
              <a:off x="17278314" y="5708231"/>
              <a:ext cx="6583444" cy="6449854"/>
            </a:xfrm>
            <a:prstGeom prst="rect">
              <a:avLst/>
            </a:prstGeom>
          </p:spPr>
        </p:pic>
        <p:sp>
          <p:nvSpPr>
            <p:cNvPr id="17" name="Oval 16"/>
            <p:cNvSpPr/>
            <p:nvPr/>
          </p:nvSpPr>
          <p:spPr>
            <a:xfrm>
              <a:off x="18781054" y="6422813"/>
              <a:ext cx="5353802" cy="2933703"/>
            </a:xfrm>
            <a:prstGeom prst="ellipse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pic>
        <p:nvPicPr>
          <p:cNvPr id="18" name="Picture 2" descr="Image result for arrow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1053597" y="5055764"/>
            <a:ext cx="1378257" cy="2505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Shape 285"/>
          <p:cNvSpPr txBox="1">
            <a:spLocks/>
          </p:cNvSpPr>
          <p:nvPr/>
        </p:nvSpPr>
        <p:spPr>
          <a:xfrm>
            <a:off x="3048253" y="780262"/>
            <a:ext cx="18287493" cy="16308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Roboto Bold"/>
                <a:ea typeface="Roboto Bold"/>
                <a:cs typeface="Roboto Bold"/>
                <a:sym typeface="Roboto Bold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hangingPunct="1"/>
            <a:r>
              <a:rPr lang="en-US" sz="96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QUALITY</a:t>
            </a:r>
            <a:r>
              <a:rPr lang="en-US" sz="115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 </a:t>
            </a:r>
            <a:r>
              <a:rPr lang="en-US" sz="96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ASSURANCE</a:t>
            </a:r>
          </a:p>
        </p:txBody>
      </p:sp>
      <p:sp>
        <p:nvSpPr>
          <p:cNvPr id="22" name="Shape 81"/>
          <p:cNvSpPr/>
          <p:nvPr/>
        </p:nvSpPr>
        <p:spPr>
          <a:xfrm>
            <a:off x="11585850" y="2703910"/>
            <a:ext cx="1383341" cy="0"/>
          </a:xfrm>
          <a:prstGeom prst="line">
            <a:avLst/>
          </a:prstGeom>
          <a:ln w="139700">
            <a:solidFill>
              <a:schemeClr val="accent3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4" name="TextBox 13"/>
          <p:cNvSpPr txBox="1"/>
          <p:nvPr/>
        </p:nvSpPr>
        <p:spPr>
          <a:xfrm>
            <a:off x="9921513" y="3050259"/>
            <a:ext cx="4994637" cy="81560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800" dirty="0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UT 3 </a:t>
            </a: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FEEDBACK</a:t>
            </a:r>
          </a:p>
        </p:txBody>
      </p:sp>
    </p:spTree>
    <p:extLst>
      <p:ext uri="{BB962C8B-B14F-4D97-AF65-F5344CB8AC3E}">
        <p14:creationId xmlns:p14="http://schemas.microsoft.com/office/powerpoint/2010/main" val="1020939462"/>
      </p:ext>
    </p:extLst>
  </p:cSld>
  <p:clrMapOvr>
    <a:masterClrMapping/>
  </p:clrMapOvr>
  <p:transition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Shape 458"/>
          <p:cNvSpPr>
            <a:spLocks noGrp="1"/>
          </p:cNvSpPr>
          <p:nvPr>
            <p:ph type="title"/>
          </p:nvPr>
        </p:nvSpPr>
        <p:spPr>
          <a:xfrm>
            <a:off x="3048253" y="780262"/>
            <a:ext cx="18287493" cy="1630817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sz="96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SPONSOR</a:t>
            </a:r>
            <a:endParaRPr sz="9600" dirty="0">
              <a:latin typeface="Aharoni" panose="02010803020104030203" pitchFamily="2" charset="-79"/>
              <a:ea typeface="Abadi MT Condensed Extra Bold" charset="0"/>
              <a:cs typeface="Aharoni" panose="02010803020104030203" pitchFamily="2" charset="-79"/>
            </a:endParaRPr>
          </a:p>
        </p:txBody>
      </p:sp>
      <p:sp>
        <p:nvSpPr>
          <p:cNvPr id="459" name="Shape 459"/>
          <p:cNvSpPr>
            <a:spLocks noGrp="1"/>
          </p:cNvSpPr>
          <p:nvPr>
            <p:ph type="sldNum" sz="quarter" idx="2"/>
          </p:nvPr>
        </p:nvSpPr>
        <p:spPr>
          <a:xfrm>
            <a:off x="23267951" y="12307021"/>
            <a:ext cx="260500" cy="482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4</a:t>
            </a:fld>
            <a:endParaRPr/>
          </a:p>
        </p:txBody>
      </p:sp>
      <p:sp>
        <p:nvSpPr>
          <p:cNvPr id="462" name="Shape 462"/>
          <p:cNvSpPr/>
          <p:nvPr/>
        </p:nvSpPr>
        <p:spPr>
          <a:xfrm>
            <a:off x="7316051" y="5075369"/>
            <a:ext cx="4802988" cy="8158031"/>
          </a:xfrm>
          <a:prstGeom prst="roundRect">
            <a:avLst>
              <a:gd name="adj" fmla="val 2555"/>
            </a:avLst>
          </a:prstGeom>
          <a:solidFill>
            <a:schemeClr val="accent3"/>
          </a:solidFill>
          <a:ln w="3175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463" name="Shape 463"/>
          <p:cNvSpPr/>
          <p:nvPr/>
        </p:nvSpPr>
        <p:spPr>
          <a:xfrm>
            <a:off x="7439846" y="7245827"/>
            <a:ext cx="4752153" cy="1308050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8100" tIns="38100" rIns="38100" bIns="38100" numCol="1" anchor="ctr">
            <a:spAutoFit/>
          </a:bodyPr>
          <a:lstStyle>
            <a:lvl1pPr algn="ctr">
              <a:defRPr sz="3200">
                <a:solidFill>
                  <a:srgbClr val="42C0A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rPr lang="en-US" sz="4000" b="1" dirty="0">
                <a:solidFill>
                  <a:schemeClr val="accent1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Medical Concierge Provider</a:t>
            </a:r>
            <a:endParaRPr sz="4000" b="1" dirty="0">
              <a:solidFill>
                <a:schemeClr val="accent1"/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464" name="Shape 464"/>
          <p:cNvSpPr/>
          <p:nvPr/>
        </p:nvSpPr>
        <p:spPr>
          <a:xfrm>
            <a:off x="7499952" y="8984583"/>
            <a:ext cx="4435186" cy="332243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8100" tIns="38100" rIns="38100" bIns="38100" numCol="1" anchor="t">
            <a:noAutofit/>
          </a:bodyPr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pPr marL="571500" indent="-571500" algn="l" fontAlgn="base">
              <a:buFont typeface="Arial" panose="020B0604020202020204" pitchFamily="34" charset="0"/>
              <a:buChar char="•"/>
            </a:pPr>
            <a:r>
              <a:rPr lang="en-US" sz="2800" b="1" dirty="0">
                <a:latin typeface="Abadi MT Condensed Light" charset="0"/>
                <a:ea typeface="Abadi MT Condensed Light" charset="0"/>
                <a:cs typeface="Abadi MT Condensed Light" charset="0"/>
              </a:rPr>
              <a:t>Clinic &amp; </a:t>
            </a:r>
            <a:r>
              <a:rPr lang="en-US" sz="2800" b="1" dirty="0" err="1">
                <a:latin typeface="Abadi MT Condensed Light" charset="0"/>
                <a:ea typeface="Abadi MT Condensed Light" charset="0"/>
                <a:cs typeface="Abadi MT Condensed Light" charset="0"/>
              </a:rPr>
              <a:t>hospitalisation</a:t>
            </a:r>
            <a:r>
              <a:rPr lang="en-US" sz="2800" b="1" dirty="0">
                <a:latin typeface="Abadi MT Condensed Light" charset="0"/>
                <a:ea typeface="Abadi MT Condensed Light" charset="0"/>
                <a:cs typeface="Abadi MT Condensed Light" charset="0"/>
              </a:rPr>
              <a:t> arrangements</a:t>
            </a:r>
          </a:p>
          <a:p>
            <a:pPr marL="571500" indent="-571500" algn="l" fontAlgn="base">
              <a:buFont typeface="Arial" panose="020B0604020202020204" pitchFamily="34" charset="0"/>
              <a:buChar char="•"/>
            </a:pPr>
            <a:r>
              <a:rPr lang="en-US" sz="2800" b="1" dirty="0">
                <a:latin typeface="Abadi MT Condensed Light" charset="0"/>
                <a:ea typeface="Abadi MT Condensed Light" charset="0"/>
                <a:cs typeface="Abadi MT Condensed Light" charset="0"/>
              </a:rPr>
              <a:t>Treatment plans &amp; price estimates</a:t>
            </a:r>
          </a:p>
          <a:p>
            <a:pPr marL="571500" indent="-571500" algn="l" fontAlgn="base">
              <a:buFont typeface="Arial" panose="020B0604020202020204" pitchFamily="34" charset="0"/>
              <a:buChar char="•"/>
            </a:pPr>
            <a:r>
              <a:rPr lang="en-US" sz="2800" b="1" dirty="0">
                <a:latin typeface="Abadi MT Condensed Light" charset="0"/>
                <a:ea typeface="Abadi MT Condensed Light" charset="0"/>
                <a:cs typeface="Abadi MT Condensed Light" charset="0"/>
              </a:rPr>
              <a:t>Travel arrangements &amp; visas</a:t>
            </a:r>
          </a:p>
          <a:p>
            <a:pPr marL="571500" indent="-571500" algn="l" fontAlgn="base">
              <a:buFont typeface="Arial" panose="020B0604020202020204" pitchFamily="34" charset="0"/>
              <a:buChar char="•"/>
            </a:pPr>
            <a:r>
              <a:rPr lang="en-US" sz="2800" b="1" dirty="0">
                <a:latin typeface="Abadi MT Condensed Light" charset="0"/>
                <a:ea typeface="Abadi MT Condensed Light" charset="0"/>
                <a:cs typeface="Abadi MT Condensed Light" charset="0"/>
              </a:rPr>
              <a:t>Standby assistance in Singapore</a:t>
            </a:r>
          </a:p>
        </p:txBody>
      </p:sp>
      <p:sp>
        <p:nvSpPr>
          <p:cNvPr id="467" name="Shape 467"/>
          <p:cNvSpPr/>
          <p:nvPr/>
        </p:nvSpPr>
        <p:spPr>
          <a:xfrm>
            <a:off x="12436004" y="5075369"/>
            <a:ext cx="4802988" cy="8158031"/>
          </a:xfrm>
          <a:prstGeom prst="roundRect">
            <a:avLst>
              <a:gd name="adj" fmla="val 2555"/>
            </a:avLst>
          </a:prstGeom>
          <a:solidFill>
            <a:schemeClr val="accent3"/>
          </a:solidFill>
          <a:ln w="3175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469" name="Shape 469"/>
          <p:cNvSpPr/>
          <p:nvPr/>
        </p:nvSpPr>
        <p:spPr>
          <a:xfrm>
            <a:off x="13155043" y="9138546"/>
            <a:ext cx="3996767" cy="332243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8100" tIns="38100" rIns="38100" bIns="38100" numCol="1" anchor="t">
            <a:noAutofit/>
          </a:bodyPr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pPr marL="342900" indent="-342900" algn="l" fontAlgn="base">
              <a:buFont typeface="Arial" charset="0"/>
              <a:buChar char="•"/>
            </a:pPr>
            <a:r>
              <a:rPr lang="en-US" sz="3600" b="1" dirty="0">
                <a:latin typeface="Abadi MT Condensed Light" charset="0"/>
                <a:ea typeface="Abadi MT Condensed Light" charset="0"/>
                <a:cs typeface="Abadi MT Condensed Light" charset="0"/>
              </a:rPr>
              <a:t>Indonesia</a:t>
            </a:r>
          </a:p>
          <a:p>
            <a:pPr marL="342900" indent="-342900" algn="l" fontAlgn="base">
              <a:buFont typeface="Arial" charset="0"/>
              <a:buChar char="•"/>
            </a:pPr>
            <a:r>
              <a:rPr lang="en-US" sz="3600" b="1" dirty="0">
                <a:latin typeface="Abadi MT Condensed Light" charset="0"/>
                <a:ea typeface="Abadi MT Condensed Light" charset="0"/>
                <a:cs typeface="Abadi MT Condensed Light" charset="0"/>
              </a:rPr>
              <a:t>Malaysia</a:t>
            </a:r>
          </a:p>
          <a:p>
            <a:pPr marL="342900" indent="-342900" algn="l" fontAlgn="base">
              <a:buFont typeface="Arial" charset="0"/>
              <a:buChar char="•"/>
            </a:pPr>
            <a:r>
              <a:rPr lang="en-US" sz="3600" b="1" dirty="0">
                <a:latin typeface="Abadi MT Condensed Light" charset="0"/>
                <a:ea typeface="Abadi MT Condensed Light" charset="0"/>
                <a:cs typeface="Abadi MT Condensed Light" charset="0"/>
              </a:rPr>
              <a:t>Cambodia</a:t>
            </a:r>
          </a:p>
          <a:p>
            <a:pPr marL="342900" indent="-342900" algn="l" fontAlgn="base">
              <a:buFont typeface="Arial" charset="0"/>
              <a:buChar char="•"/>
            </a:pPr>
            <a:r>
              <a:rPr lang="en-US" sz="3600" b="1" dirty="0">
                <a:latin typeface="Abadi MT Condensed Light" charset="0"/>
                <a:ea typeface="Abadi MT Condensed Light" charset="0"/>
                <a:cs typeface="Abadi MT Condensed Light" charset="0"/>
              </a:rPr>
              <a:t>Vietnam</a:t>
            </a:r>
          </a:p>
          <a:p>
            <a:pPr marL="342900" indent="-342900" algn="l" fontAlgn="base">
              <a:buFont typeface="Arial" charset="0"/>
              <a:buChar char="•"/>
            </a:pPr>
            <a:r>
              <a:rPr lang="en-US" sz="3600" b="1" dirty="0">
                <a:latin typeface="Abadi MT Condensed Light" charset="0"/>
                <a:ea typeface="Abadi MT Condensed Light" charset="0"/>
                <a:cs typeface="Abadi MT Condensed Light" charset="0"/>
              </a:rPr>
              <a:t>Myanmar </a:t>
            </a:r>
          </a:p>
          <a:p>
            <a:pPr marL="342900" indent="-342900" algn="l" fontAlgn="base">
              <a:buFont typeface="Arial" charset="0"/>
              <a:buChar char="•"/>
            </a:pPr>
            <a:r>
              <a:rPr lang="en-US" sz="3600" b="1" dirty="0">
                <a:latin typeface="Abadi MT Condensed Light" charset="0"/>
                <a:ea typeface="Abadi MT Condensed Light" charset="0"/>
                <a:cs typeface="Abadi MT Condensed Light" charset="0"/>
              </a:rPr>
              <a:t>China</a:t>
            </a:r>
          </a:p>
        </p:txBody>
      </p:sp>
      <p:sp>
        <p:nvSpPr>
          <p:cNvPr id="472" name="Shape 472"/>
          <p:cNvSpPr/>
          <p:nvPr/>
        </p:nvSpPr>
        <p:spPr>
          <a:xfrm>
            <a:off x="2196097" y="5075369"/>
            <a:ext cx="4802987" cy="8158031"/>
          </a:xfrm>
          <a:prstGeom prst="roundRect">
            <a:avLst>
              <a:gd name="adj" fmla="val 2555"/>
            </a:avLst>
          </a:prstGeom>
          <a:solidFill>
            <a:schemeClr val="accent3"/>
          </a:solidFill>
          <a:ln w="3175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473" name="Shape 473"/>
          <p:cNvSpPr/>
          <p:nvPr/>
        </p:nvSpPr>
        <p:spPr>
          <a:xfrm>
            <a:off x="2740750" y="9922284"/>
            <a:ext cx="3792574" cy="173893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8100" tIns="38100" rIns="38100" bIns="38100" numCol="1" anchor="ctr">
            <a:spAutoFit/>
          </a:bodyPr>
          <a:lstStyle>
            <a:lvl1pPr algn="ctr">
              <a:defRPr sz="3200">
                <a:solidFill>
                  <a:srgbClr val="42C0A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 fontAlgn="base"/>
            <a:r>
              <a:rPr lang="en-US" sz="5400" b="1" dirty="0">
                <a:solidFill>
                  <a:schemeClr val="accent1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Operating since 1996</a:t>
            </a:r>
          </a:p>
        </p:txBody>
      </p:sp>
      <p:sp>
        <p:nvSpPr>
          <p:cNvPr id="477" name="Shape 477"/>
          <p:cNvSpPr/>
          <p:nvPr/>
        </p:nvSpPr>
        <p:spPr>
          <a:xfrm>
            <a:off x="17555957" y="5075369"/>
            <a:ext cx="4802988" cy="8158031"/>
          </a:xfrm>
          <a:prstGeom prst="roundRect">
            <a:avLst>
              <a:gd name="adj" fmla="val 2555"/>
            </a:avLst>
          </a:prstGeom>
          <a:solidFill>
            <a:schemeClr val="accent3"/>
          </a:solidFill>
          <a:ln w="3175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pic>
        <p:nvPicPr>
          <p:cNvPr id="22" name="Picture 4" descr="Image result for ulink assist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02" b="99332" l="1298" r="99323">
                        <a14:foregroundMark x1="65463" y1="76872" x2="65463" y2="76872"/>
                        <a14:foregroundMark x1="69018" y1="80749" x2="69018" y2="80749"/>
                        <a14:foregroundMark x1="74436" y1="83422" x2="74436" y2="83422"/>
                        <a14:foregroundMark x1="70711" y1="90107" x2="70711" y2="90107"/>
                        <a14:foregroundMark x1="70711" y1="94118" x2="70711" y2="94118"/>
                        <a14:foregroundMark x1="72404" y1="93717" x2="72404" y2="93717"/>
                        <a14:foregroundMark x1="74097" y1="89037" x2="74097" y2="89037"/>
                        <a14:foregroundMark x1="84255" y1="84358" x2="84255" y2="84358"/>
                        <a14:foregroundMark x1="88149" y1="81952" x2="88149" y2="81952"/>
                        <a14:foregroundMark x1="92889" y1="82353" x2="92889" y2="82353"/>
                        <a14:foregroundMark x1="92551" y1="85963" x2="92551" y2="85963"/>
                        <a14:foregroundMark x1="87980" y1="89973" x2="87980" y2="89973"/>
                        <a14:foregroundMark x1="77822" y1="88102" x2="77822" y2="88102"/>
                        <a14:foregroundMark x1="66986" y1="91444" x2="66986" y2="91444"/>
                        <a14:foregroundMark x1="69018" y1="92246" x2="69018" y2="92246"/>
                        <a14:foregroundMark x1="75451" y1="93717" x2="75451" y2="93717"/>
                        <a14:foregroundMark x1="78668" y1="93850" x2="78668" y2="93850"/>
                        <a14:foregroundMark x1="80869" y1="91444" x2="80869" y2="91444"/>
                        <a14:foregroundMark x1="73081" y1="91979" x2="73081" y2="91979"/>
                        <a14:foregroundMark x1="73758" y1="92112" x2="73758" y2="92112"/>
                        <a14:foregroundMark x1="83747" y1="94786" x2="83747" y2="94786"/>
                        <a14:foregroundMark x1="88318" y1="93850" x2="88318" y2="93850"/>
                        <a14:foregroundMark x1="91027" y1="94519" x2="91027" y2="94519"/>
                        <a14:foregroundMark x1="94244" y1="94786" x2="94244" y2="94786"/>
                        <a14:foregroundMark x1="86795" y1="93449" x2="86795" y2="93449"/>
                        <a14:foregroundMark x1="80700" y1="95722" x2="80700" y2="95722"/>
                        <a14:foregroundMark x1="80023" y1="94652" x2="80023" y2="94652"/>
                        <a14:foregroundMark x1="80361" y1="93717" x2="80361" y2="93717"/>
                        <a14:foregroundMark x1="86287" y1="95722" x2="86287" y2="957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1067" y="394581"/>
            <a:ext cx="3527221" cy="3996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4459" y="5953056"/>
            <a:ext cx="2827744" cy="321068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8381" y="5405048"/>
            <a:ext cx="1828800" cy="1828800"/>
          </a:xfrm>
          <a:prstGeom prst="rect">
            <a:avLst/>
          </a:prstGeom>
        </p:spPr>
      </p:pic>
      <p:sp>
        <p:nvSpPr>
          <p:cNvPr id="25" name="Shape 463"/>
          <p:cNvSpPr/>
          <p:nvPr/>
        </p:nvSpPr>
        <p:spPr>
          <a:xfrm>
            <a:off x="12436004" y="6904548"/>
            <a:ext cx="4752153" cy="1092607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8100" tIns="38100" rIns="38100" bIns="38100" numCol="1" anchor="ctr">
            <a:spAutoFit/>
          </a:bodyPr>
          <a:lstStyle>
            <a:lvl1pPr algn="ctr">
              <a:defRPr sz="3200">
                <a:solidFill>
                  <a:srgbClr val="42C0A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rPr lang="en-US" sz="6600" b="1" dirty="0">
                <a:solidFill>
                  <a:schemeClr val="accent1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Clients</a:t>
            </a:r>
            <a:endParaRPr sz="8000" b="1" dirty="0">
              <a:solidFill>
                <a:schemeClr val="accent1"/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77813" y="5597183"/>
            <a:ext cx="3557201" cy="3557201"/>
          </a:xfrm>
          <a:prstGeom prst="rect">
            <a:avLst/>
          </a:prstGeom>
        </p:spPr>
      </p:pic>
      <p:sp>
        <p:nvSpPr>
          <p:cNvPr id="27" name="Shape 469"/>
          <p:cNvSpPr/>
          <p:nvPr/>
        </p:nvSpPr>
        <p:spPr>
          <a:xfrm>
            <a:off x="17958031" y="9763579"/>
            <a:ext cx="3996767" cy="332243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8100" tIns="38100" rIns="38100" bIns="38100" numCol="1" anchor="t">
            <a:noAutofit/>
          </a:bodyPr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pPr fontAlgn="base"/>
            <a:r>
              <a:rPr lang="en-US" sz="5400" b="1" dirty="0">
                <a:solidFill>
                  <a:schemeClr val="accent1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15 Employees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44298" y="4948837"/>
            <a:ext cx="2366363" cy="2366363"/>
          </a:xfrm>
          <a:prstGeom prst="rect">
            <a:avLst/>
          </a:prstGeom>
        </p:spPr>
      </p:pic>
      <p:sp>
        <p:nvSpPr>
          <p:cNvPr id="20" name="Shape 81"/>
          <p:cNvSpPr/>
          <p:nvPr/>
        </p:nvSpPr>
        <p:spPr>
          <a:xfrm>
            <a:off x="11585850" y="2703910"/>
            <a:ext cx="1383341" cy="0"/>
          </a:xfrm>
          <a:prstGeom prst="line">
            <a:avLst/>
          </a:prstGeom>
          <a:ln w="139700">
            <a:solidFill>
              <a:schemeClr val="accent3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</p:spTree>
  </p:cSld>
  <p:clrMapOvr>
    <a:masterClrMapping/>
  </p:clrMapOvr>
  <p:transition spd="slow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>
            <a:spLocks noGrp="1"/>
          </p:cNvSpPr>
          <p:nvPr>
            <p:ph type="sldNum" sz="quarter" idx="2"/>
          </p:nvPr>
        </p:nvSpPr>
        <p:spPr>
          <a:xfrm>
            <a:off x="23271754" y="12307021"/>
            <a:ext cx="260500" cy="482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40</a:t>
            </a:fld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2670450" y="3704284"/>
            <a:ext cx="17830799" cy="2292935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R="0" algn="l" defTabSz="825500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3600" dirty="0">
                <a:solidFill>
                  <a:schemeClr val="accent6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FEEDBACK: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252525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Select All Button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252525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‘PIC’ column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252525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‘Email Sent’ column (Last sent date)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8073" y="6328171"/>
            <a:ext cx="20438893" cy="7249765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5" name="Rectangle 14"/>
          <p:cNvSpPr/>
          <p:nvPr/>
        </p:nvSpPr>
        <p:spPr>
          <a:xfrm>
            <a:off x="15439258" y="11236575"/>
            <a:ext cx="6183804" cy="47834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" name="Shape 285"/>
          <p:cNvSpPr txBox="1">
            <a:spLocks/>
          </p:cNvSpPr>
          <p:nvPr/>
        </p:nvSpPr>
        <p:spPr>
          <a:xfrm>
            <a:off x="3048253" y="780262"/>
            <a:ext cx="18287493" cy="16308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Roboto Bold"/>
                <a:ea typeface="Roboto Bold"/>
                <a:cs typeface="Roboto Bold"/>
                <a:sym typeface="Roboto Bold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hangingPunct="1"/>
            <a:r>
              <a:rPr lang="en-US" sz="96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QUALITY</a:t>
            </a:r>
            <a:r>
              <a:rPr lang="en-US" sz="115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 </a:t>
            </a:r>
            <a:r>
              <a:rPr lang="en-US" sz="96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ASSURANCE</a:t>
            </a:r>
          </a:p>
        </p:txBody>
      </p:sp>
      <p:sp>
        <p:nvSpPr>
          <p:cNvPr id="11" name="Shape 81"/>
          <p:cNvSpPr/>
          <p:nvPr/>
        </p:nvSpPr>
        <p:spPr>
          <a:xfrm>
            <a:off x="11585850" y="2703910"/>
            <a:ext cx="1383341" cy="0"/>
          </a:xfrm>
          <a:prstGeom prst="line">
            <a:avLst/>
          </a:prstGeom>
          <a:ln w="139700">
            <a:solidFill>
              <a:schemeClr val="accent3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9" name="TextBox 8"/>
          <p:cNvSpPr txBox="1"/>
          <p:nvPr/>
        </p:nvSpPr>
        <p:spPr>
          <a:xfrm>
            <a:off x="9921513" y="3050259"/>
            <a:ext cx="4994637" cy="81560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800" dirty="0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UT 3 </a:t>
            </a: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FEEDBACK</a:t>
            </a:r>
          </a:p>
        </p:txBody>
      </p:sp>
    </p:spTree>
    <p:extLst>
      <p:ext uri="{BB962C8B-B14F-4D97-AF65-F5344CB8AC3E}">
        <p14:creationId xmlns:p14="http://schemas.microsoft.com/office/powerpoint/2010/main" val="1435333892"/>
      </p:ext>
    </p:extLst>
  </p:cSld>
  <p:clrMapOvr>
    <a:masterClrMapping/>
  </p:clrMapOvr>
  <p:transition spd="slow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>
            <a:spLocks noGrp="1"/>
          </p:cNvSpPr>
          <p:nvPr>
            <p:ph type="sldNum" sz="quarter" idx="2"/>
          </p:nvPr>
        </p:nvSpPr>
        <p:spPr>
          <a:xfrm>
            <a:off x="23271754" y="12307021"/>
            <a:ext cx="260500" cy="482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41</a:t>
            </a:fld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4475239" y="3868181"/>
            <a:ext cx="17830799" cy="173893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R="0" algn="l" defTabSz="825500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3600" dirty="0">
                <a:solidFill>
                  <a:schemeClr val="accent6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FEEDBACK: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600" dirty="0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Number of clients selected</a:t>
            </a:r>
          </a:p>
          <a:p>
            <a:pPr marL="571500" marR="0" indent="-571500" algn="l" defTabSz="825500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</a:pP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525860"/>
              </a:solidFill>
              <a:effectLst/>
              <a:uFillTx/>
              <a:latin typeface="Abadi MT Condensed Extra Bold" charset="0"/>
              <a:ea typeface="Abadi MT Condensed Extra Bold" charset="0"/>
              <a:cs typeface="Abadi MT Condensed Extra Bold" charset="0"/>
              <a:sym typeface="Roboto Regular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5" t="35492" r="4494" b="31016"/>
          <a:stretch/>
        </p:blipFill>
        <p:spPr>
          <a:xfrm>
            <a:off x="0" y="4104387"/>
            <a:ext cx="3398661" cy="1066699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6" t="758" r="4796" b="64942"/>
          <a:stretch/>
        </p:blipFill>
        <p:spPr>
          <a:xfrm>
            <a:off x="20653947" y="6858258"/>
            <a:ext cx="3304182" cy="1066699"/>
          </a:xfrm>
          <a:prstGeom prst="rect">
            <a:avLst/>
          </a:prstGeom>
        </p:spPr>
      </p:pic>
      <p:pic>
        <p:nvPicPr>
          <p:cNvPr id="22" name="Picture 8" descr="Image result for arrow"/>
          <p:cNvPicPr>
            <a:picLocks noChangeAspect="1" noChangeArrowheads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7822398" y="6320044"/>
            <a:ext cx="239733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s://lh6.googleusercontent.com/58GiEU84Zt-jp6i4QvOjKqyJMCcW4D1J7rjCpuXH_Da1cznfGXX8c_ENY985FlA6i4EbGu_fj9LZTwWhki4B8GkKnS5fMfq47sXZnP_off6G5IwHkcG8BzDrec6Th4Yw4bVpKNEyy2s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222" b="48013"/>
          <a:stretch/>
        </p:blipFill>
        <p:spPr bwMode="auto">
          <a:xfrm>
            <a:off x="50799" y="5627855"/>
            <a:ext cx="17922974" cy="2895583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783"/>
          <a:stretch/>
        </p:blipFill>
        <p:spPr>
          <a:xfrm>
            <a:off x="7094189" y="8892967"/>
            <a:ext cx="17289811" cy="4823033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4" name="Shape 285"/>
          <p:cNvSpPr txBox="1">
            <a:spLocks/>
          </p:cNvSpPr>
          <p:nvPr/>
        </p:nvSpPr>
        <p:spPr>
          <a:xfrm>
            <a:off x="3048253" y="780262"/>
            <a:ext cx="18287493" cy="16308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Roboto Bold"/>
                <a:ea typeface="Roboto Bold"/>
                <a:cs typeface="Roboto Bold"/>
                <a:sym typeface="Roboto Bold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hangingPunct="1"/>
            <a:r>
              <a:rPr lang="en-US" sz="96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QUALITY</a:t>
            </a:r>
            <a:r>
              <a:rPr lang="en-US" sz="115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 </a:t>
            </a:r>
            <a:r>
              <a:rPr lang="en-US" sz="96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ASSURANCE</a:t>
            </a:r>
          </a:p>
        </p:txBody>
      </p:sp>
      <p:sp>
        <p:nvSpPr>
          <p:cNvPr id="15" name="Shape 81"/>
          <p:cNvSpPr/>
          <p:nvPr/>
        </p:nvSpPr>
        <p:spPr>
          <a:xfrm>
            <a:off x="11585850" y="2703910"/>
            <a:ext cx="1383341" cy="0"/>
          </a:xfrm>
          <a:prstGeom prst="line">
            <a:avLst/>
          </a:prstGeom>
          <a:ln w="139700">
            <a:solidFill>
              <a:schemeClr val="accent3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" name="TextBox 11"/>
          <p:cNvSpPr txBox="1"/>
          <p:nvPr/>
        </p:nvSpPr>
        <p:spPr>
          <a:xfrm>
            <a:off x="9921513" y="3050259"/>
            <a:ext cx="4994637" cy="81560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800" dirty="0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UT 3 </a:t>
            </a: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FEEDBACK</a:t>
            </a:r>
          </a:p>
        </p:txBody>
      </p:sp>
    </p:spTree>
    <p:extLst>
      <p:ext uri="{BB962C8B-B14F-4D97-AF65-F5344CB8AC3E}">
        <p14:creationId xmlns:p14="http://schemas.microsoft.com/office/powerpoint/2010/main" val="1017060217"/>
      </p:ext>
    </p:extLst>
  </p:cSld>
  <p:clrMapOvr>
    <a:masterClrMapping/>
  </p:clrMapOvr>
  <p:transition spd="slow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>
            <a:spLocks noGrp="1"/>
          </p:cNvSpPr>
          <p:nvPr>
            <p:ph type="sldNum" sz="quarter" idx="2"/>
          </p:nvPr>
        </p:nvSpPr>
        <p:spPr>
          <a:xfrm>
            <a:off x="23271754" y="12307021"/>
            <a:ext cx="260500" cy="482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42</a:t>
            </a:fld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3820800" y="4193867"/>
            <a:ext cx="17830799" cy="186204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R="0" algn="l" defTabSz="825500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3600" dirty="0">
                <a:solidFill>
                  <a:schemeClr val="accent6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FEEDBACK: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600" dirty="0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Specify recipients</a:t>
            </a:r>
          </a:p>
          <a:p>
            <a:pPr marL="571500" marR="0" indent="-571500" algn="l" defTabSz="825500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</a:pPr>
            <a:endParaRPr kumimoji="0" lang="en-US" sz="4400" b="0" i="0" u="none" strike="noStrike" cap="none" spc="0" normalizeH="0" baseline="0" dirty="0">
              <a:ln>
                <a:noFill/>
              </a:ln>
              <a:solidFill>
                <a:srgbClr val="525860"/>
              </a:solidFill>
              <a:effectLst/>
              <a:uFillTx/>
              <a:latin typeface="Abadi MT Condensed Extra Bold" charset="0"/>
              <a:ea typeface="Abadi MT Condensed Extra Bold" charset="0"/>
              <a:cs typeface="Abadi MT Condensed Extra Bold" charset="0"/>
              <a:sym typeface="Roboto Regular"/>
            </a:endParaRPr>
          </a:p>
        </p:txBody>
      </p:sp>
      <p:pic>
        <p:nvPicPr>
          <p:cNvPr id="22" name="Picture 8" descr="Image result for arrow"/>
          <p:cNvPicPr>
            <a:picLocks noChangeAspect="1" noChangeArrowheads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7822398" y="6320044"/>
            <a:ext cx="239733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0283" y="5791785"/>
            <a:ext cx="19987032" cy="7322476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4" name="Rectangle 13"/>
          <p:cNvSpPr/>
          <p:nvPr/>
        </p:nvSpPr>
        <p:spPr>
          <a:xfrm>
            <a:off x="2738012" y="5791785"/>
            <a:ext cx="1082788" cy="78594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4174806" y="6834108"/>
            <a:ext cx="12103069" cy="261891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hape 285"/>
          <p:cNvSpPr txBox="1">
            <a:spLocks/>
          </p:cNvSpPr>
          <p:nvPr/>
        </p:nvSpPr>
        <p:spPr>
          <a:xfrm>
            <a:off x="3048253" y="780262"/>
            <a:ext cx="18287493" cy="16308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Roboto Bold"/>
                <a:ea typeface="Roboto Bold"/>
                <a:cs typeface="Roboto Bold"/>
                <a:sym typeface="Roboto Bold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hangingPunct="1"/>
            <a:r>
              <a:rPr lang="en-US" sz="96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QUALITY</a:t>
            </a:r>
            <a:r>
              <a:rPr lang="en-US" sz="115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 </a:t>
            </a:r>
            <a:r>
              <a:rPr lang="en-US" sz="96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ASSURANCE</a:t>
            </a:r>
          </a:p>
        </p:txBody>
      </p:sp>
      <p:sp>
        <p:nvSpPr>
          <p:cNvPr id="16" name="Shape 81"/>
          <p:cNvSpPr/>
          <p:nvPr/>
        </p:nvSpPr>
        <p:spPr>
          <a:xfrm>
            <a:off x="11585850" y="2703910"/>
            <a:ext cx="1383341" cy="0"/>
          </a:xfrm>
          <a:prstGeom prst="line">
            <a:avLst/>
          </a:prstGeom>
          <a:ln w="139700">
            <a:solidFill>
              <a:schemeClr val="accent3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1" name="TextBox 10"/>
          <p:cNvSpPr txBox="1"/>
          <p:nvPr/>
        </p:nvSpPr>
        <p:spPr>
          <a:xfrm>
            <a:off x="9921513" y="3050259"/>
            <a:ext cx="4994637" cy="81560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800" dirty="0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UT 3 </a:t>
            </a: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FEEDBACK</a:t>
            </a:r>
          </a:p>
        </p:txBody>
      </p:sp>
    </p:spTree>
    <p:extLst>
      <p:ext uri="{BB962C8B-B14F-4D97-AF65-F5344CB8AC3E}">
        <p14:creationId xmlns:p14="http://schemas.microsoft.com/office/powerpoint/2010/main" val="1204719005"/>
      </p:ext>
    </p:extLst>
  </p:cSld>
  <p:clrMapOvr>
    <a:masterClrMapping/>
  </p:clrMapOvr>
  <p:transition spd="slow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>
            <a:spLocks noGrp="1"/>
          </p:cNvSpPr>
          <p:nvPr>
            <p:ph type="sldNum" sz="quarter" idx="2"/>
          </p:nvPr>
        </p:nvSpPr>
        <p:spPr>
          <a:xfrm>
            <a:off x="23271754" y="12307021"/>
            <a:ext cx="260500" cy="482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43</a:t>
            </a:fld>
            <a:endParaRPr/>
          </a:p>
        </p:txBody>
      </p:sp>
      <p:grpSp>
        <p:nvGrpSpPr>
          <p:cNvPr id="307" name="Group 307"/>
          <p:cNvGrpSpPr/>
          <p:nvPr/>
        </p:nvGrpSpPr>
        <p:grpSpPr>
          <a:xfrm>
            <a:off x="907377" y="4463095"/>
            <a:ext cx="3562757" cy="936707"/>
            <a:chOff x="0" y="0"/>
            <a:chExt cx="4802986" cy="1388911"/>
          </a:xfrm>
        </p:grpSpPr>
        <p:grpSp>
          <p:nvGrpSpPr>
            <p:cNvPr id="305" name="Group 305"/>
            <p:cNvGrpSpPr/>
            <p:nvPr/>
          </p:nvGrpSpPr>
          <p:grpSpPr>
            <a:xfrm>
              <a:off x="0" y="0"/>
              <a:ext cx="4802986" cy="1388911"/>
              <a:chOff x="0" y="0"/>
              <a:chExt cx="4802985" cy="1388910"/>
            </a:xfrm>
          </p:grpSpPr>
          <p:sp>
            <p:nvSpPr>
              <p:cNvPr id="303" name="Shape 303"/>
              <p:cNvSpPr/>
              <p:nvPr/>
            </p:nvSpPr>
            <p:spPr>
              <a:xfrm>
                <a:off x="0" y="0"/>
                <a:ext cx="4802986" cy="1162166"/>
              </a:xfrm>
              <a:prstGeom prst="roundRect">
                <a:avLst>
                  <a:gd name="adj" fmla="val 10559"/>
                </a:avLst>
              </a:prstGeom>
              <a:solidFill>
                <a:schemeClr val="accent3"/>
              </a:solidFill>
              <a:ln w="3175" cap="flat">
                <a:solidFill>
                  <a:schemeClr val="accent3"/>
                </a:solidFill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algn="ctr">
                  <a:defRPr sz="30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  <p:sp>
            <p:nvSpPr>
              <p:cNvPr id="304" name="Shape 304"/>
              <p:cNvSpPr/>
              <p:nvPr/>
            </p:nvSpPr>
            <p:spPr>
              <a:xfrm rot="18900000">
                <a:off x="2025552" y="481309"/>
                <a:ext cx="751882" cy="751882"/>
              </a:xfrm>
              <a:prstGeom prst="rect">
                <a:avLst/>
              </a:prstGeom>
              <a:solidFill>
                <a:schemeClr val="accent3"/>
              </a:solidFill>
              <a:ln w="3175" cap="flat">
                <a:solidFill>
                  <a:schemeClr val="accent3"/>
                </a:solidFill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algn="ctr">
                  <a:defRPr sz="30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</p:grpSp>
        <p:sp>
          <p:nvSpPr>
            <p:cNvPr id="306" name="Shape 306"/>
            <p:cNvSpPr/>
            <p:nvPr/>
          </p:nvSpPr>
          <p:spPr>
            <a:xfrm>
              <a:off x="1204270" y="133331"/>
              <a:ext cx="2502286" cy="907940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algn="ctr">
                <a:defRPr>
                  <a:solidFill>
                    <a:srgbClr val="42C0A0"/>
                  </a:solidFill>
                </a:defRPr>
              </a:lvl1pPr>
            </a:lstStyle>
            <a:p>
              <a:r>
                <a:rPr lang="en-US" sz="5400" dirty="0">
                  <a:solidFill>
                    <a:schemeClr val="accent1"/>
                  </a:solidFill>
                  <a:latin typeface="Abadi MT Condensed Extra Bold" charset="0"/>
                  <a:ea typeface="Abadi MT Condensed Extra Bold" charset="0"/>
                  <a:cs typeface="Abadi MT Condensed Extra Bold" charset="0"/>
                </a:rPr>
                <a:t>PURPOSE</a:t>
              </a:r>
              <a:endParaRPr sz="5400" dirty="0">
                <a:solidFill>
                  <a:schemeClr val="accent1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endParaRPr>
            </a:p>
          </p:txBody>
        </p:sp>
      </p:grpSp>
      <p:sp>
        <p:nvSpPr>
          <p:cNvPr id="308" name="Shape 308"/>
          <p:cNvSpPr/>
          <p:nvPr/>
        </p:nvSpPr>
        <p:spPr>
          <a:xfrm>
            <a:off x="811479" y="5870856"/>
            <a:ext cx="4232702" cy="2919266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8100" tIns="38100" rIns="38100" bIns="38100" numCol="1" anchor="t">
            <a:noAutofit/>
          </a:bodyPr>
          <a:lstStyle/>
          <a:p>
            <a:r>
              <a:rPr lang="en-US" sz="4000" dirty="0">
                <a:solidFill>
                  <a:schemeClr val="bg2">
                    <a:lumMod val="2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Gather UI feedback &amp; detect usability issues</a:t>
            </a:r>
          </a:p>
        </p:txBody>
      </p:sp>
      <p:grpSp>
        <p:nvGrpSpPr>
          <p:cNvPr id="35" name="Group 307"/>
          <p:cNvGrpSpPr/>
          <p:nvPr/>
        </p:nvGrpSpPr>
        <p:grpSpPr>
          <a:xfrm>
            <a:off x="5398782" y="4548735"/>
            <a:ext cx="3562757" cy="936707"/>
            <a:chOff x="0" y="0"/>
            <a:chExt cx="4802986" cy="1388911"/>
          </a:xfrm>
        </p:grpSpPr>
        <p:grpSp>
          <p:nvGrpSpPr>
            <p:cNvPr id="36" name="Group 305"/>
            <p:cNvGrpSpPr/>
            <p:nvPr/>
          </p:nvGrpSpPr>
          <p:grpSpPr>
            <a:xfrm>
              <a:off x="0" y="0"/>
              <a:ext cx="4802986" cy="1388911"/>
              <a:chOff x="0" y="0"/>
              <a:chExt cx="4802985" cy="1388910"/>
            </a:xfrm>
          </p:grpSpPr>
          <p:sp>
            <p:nvSpPr>
              <p:cNvPr id="38" name="Shape 303"/>
              <p:cNvSpPr/>
              <p:nvPr/>
            </p:nvSpPr>
            <p:spPr>
              <a:xfrm>
                <a:off x="0" y="0"/>
                <a:ext cx="4802986" cy="1162166"/>
              </a:xfrm>
              <a:prstGeom prst="roundRect">
                <a:avLst>
                  <a:gd name="adj" fmla="val 10559"/>
                </a:avLst>
              </a:prstGeom>
              <a:solidFill>
                <a:schemeClr val="accent3"/>
              </a:solidFill>
              <a:ln w="3175" cap="flat">
                <a:solidFill>
                  <a:schemeClr val="accent3"/>
                </a:solidFill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algn="ctr">
                  <a:defRPr sz="30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  <p:sp>
            <p:nvSpPr>
              <p:cNvPr id="39" name="Shape 304"/>
              <p:cNvSpPr/>
              <p:nvPr/>
            </p:nvSpPr>
            <p:spPr>
              <a:xfrm rot="18900000">
                <a:off x="2025552" y="481309"/>
                <a:ext cx="751882" cy="751882"/>
              </a:xfrm>
              <a:prstGeom prst="rect">
                <a:avLst/>
              </a:prstGeom>
              <a:solidFill>
                <a:schemeClr val="accent3"/>
              </a:solidFill>
              <a:ln w="3175" cap="flat">
                <a:solidFill>
                  <a:schemeClr val="accent3"/>
                </a:solidFill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algn="ctr">
                  <a:defRPr sz="30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</p:grpSp>
        <p:sp>
          <p:nvSpPr>
            <p:cNvPr id="37" name="Shape 306"/>
            <p:cNvSpPr/>
            <p:nvPr/>
          </p:nvSpPr>
          <p:spPr>
            <a:xfrm>
              <a:off x="1330908" y="133331"/>
              <a:ext cx="2249013" cy="907940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algn="ctr">
                <a:defRPr>
                  <a:solidFill>
                    <a:srgbClr val="42C0A0"/>
                  </a:solidFill>
                </a:defRPr>
              </a:lvl1pPr>
            </a:lstStyle>
            <a:p>
              <a:r>
                <a:rPr lang="en-US" sz="5400" dirty="0">
                  <a:solidFill>
                    <a:schemeClr val="accent1"/>
                  </a:solidFill>
                  <a:latin typeface="Abadi MT Condensed Extra Bold" charset="0"/>
                  <a:ea typeface="Abadi MT Condensed Extra Bold" charset="0"/>
                  <a:cs typeface="Abadi MT Condensed Extra Bold" charset="0"/>
                </a:rPr>
                <a:t>DETAILS</a:t>
              </a:r>
              <a:endParaRPr sz="5400" dirty="0">
                <a:solidFill>
                  <a:schemeClr val="accent1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endParaRPr>
            </a:p>
          </p:txBody>
        </p:sp>
      </p:grpSp>
      <p:sp>
        <p:nvSpPr>
          <p:cNvPr id="40" name="Shape 308"/>
          <p:cNvSpPr/>
          <p:nvPr/>
        </p:nvSpPr>
        <p:spPr>
          <a:xfrm>
            <a:off x="9859294" y="5825709"/>
            <a:ext cx="4836451" cy="2919266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8100" tIns="38100" rIns="38100" bIns="38100" numCol="1" anchor="t">
            <a:no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rgbClr val="182028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Index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rgbClr val="182028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Client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rgbClr val="182028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Email Recommendation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rgbClr val="182028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Export</a:t>
            </a:r>
          </a:p>
        </p:txBody>
      </p:sp>
      <p:grpSp>
        <p:nvGrpSpPr>
          <p:cNvPr id="48" name="Group 307"/>
          <p:cNvGrpSpPr/>
          <p:nvPr/>
        </p:nvGrpSpPr>
        <p:grpSpPr>
          <a:xfrm>
            <a:off x="9952490" y="4493043"/>
            <a:ext cx="3562757" cy="936707"/>
            <a:chOff x="0" y="0"/>
            <a:chExt cx="4802986" cy="1388911"/>
          </a:xfrm>
        </p:grpSpPr>
        <p:grpSp>
          <p:nvGrpSpPr>
            <p:cNvPr id="49" name="Group 305"/>
            <p:cNvGrpSpPr/>
            <p:nvPr/>
          </p:nvGrpSpPr>
          <p:grpSpPr>
            <a:xfrm>
              <a:off x="0" y="0"/>
              <a:ext cx="4802986" cy="1388911"/>
              <a:chOff x="0" y="0"/>
              <a:chExt cx="4802985" cy="1388910"/>
            </a:xfrm>
          </p:grpSpPr>
          <p:sp>
            <p:nvSpPr>
              <p:cNvPr id="51" name="Shape 303"/>
              <p:cNvSpPr/>
              <p:nvPr/>
            </p:nvSpPr>
            <p:spPr>
              <a:xfrm>
                <a:off x="0" y="0"/>
                <a:ext cx="4802986" cy="1162166"/>
              </a:xfrm>
              <a:prstGeom prst="roundRect">
                <a:avLst>
                  <a:gd name="adj" fmla="val 10559"/>
                </a:avLst>
              </a:prstGeom>
              <a:solidFill>
                <a:schemeClr val="accent3"/>
              </a:solidFill>
              <a:ln w="3175" cap="flat">
                <a:solidFill>
                  <a:schemeClr val="accent3"/>
                </a:solidFill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algn="ctr">
                  <a:defRPr sz="30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  <p:sp>
            <p:nvSpPr>
              <p:cNvPr id="52" name="Shape 304"/>
              <p:cNvSpPr/>
              <p:nvPr/>
            </p:nvSpPr>
            <p:spPr>
              <a:xfrm rot="18900000">
                <a:off x="2025552" y="481309"/>
                <a:ext cx="751882" cy="751882"/>
              </a:xfrm>
              <a:prstGeom prst="rect">
                <a:avLst/>
              </a:prstGeom>
              <a:solidFill>
                <a:schemeClr val="accent3"/>
              </a:solidFill>
              <a:ln w="3175" cap="flat">
                <a:solidFill>
                  <a:schemeClr val="accent3"/>
                </a:solidFill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algn="ctr">
                  <a:defRPr sz="30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</p:grpSp>
        <p:sp>
          <p:nvSpPr>
            <p:cNvPr id="50" name="Shape 306"/>
            <p:cNvSpPr/>
            <p:nvPr/>
          </p:nvSpPr>
          <p:spPr>
            <a:xfrm>
              <a:off x="1582580" y="133331"/>
              <a:ext cx="1745670" cy="907940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algn="ctr">
                <a:defRPr>
                  <a:solidFill>
                    <a:srgbClr val="42C0A0"/>
                  </a:solidFill>
                </a:defRPr>
              </a:lvl1pPr>
            </a:lstStyle>
            <a:p>
              <a:r>
                <a:rPr lang="en-US" sz="5400" dirty="0">
                  <a:solidFill>
                    <a:schemeClr val="accent1"/>
                  </a:solidFill>
                  <a:latin typeface="Abadi MT Condensed Extra Bold" charset="0"/>
                  <a:ea typeface="Abadi MT Condensed Extra Bold" charset="0"/>
                  <a:cs typeface="Abadi MT Condensed Extra Bold" charset="0"/>
                </a:rPr>
                <a:t>SCOPE</a:t>
              </a:r>
              <a:endParaRPr sz="5400" dirty="0">
                <a:solidFill>
                  <a:schemeClr val="accent1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endParaRPr>
            </a:p>
          </p:txBody>
        </p:sp>
      </p:grpSp>
      <p:sp>
        <p:nvSpPr>
          <p:cNvPr id="53" name="Shape 308"/>
          <p:cNvSpPr/>
          <p:nvPr/>
        </p:nvSpPr>
        <p:spPr>
          <a:xfrm>
            <a:off x="5303431" y="5825709"/>
            <a:ext cx="4196544" cy="2919266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8100" tIns="38100" rIns="38100" bIns="38100" numCol="1" anchor="t">
            <a:noAutofit/>
          </a:bodyPr>
          <a:lstStyle/>
          <a:p>
            <a:r>
              <a:rPr lang="en-US" sz="4000" dirty="0">
                <a:solidFill>
                  <a:schemeClr val="bg2">
                    <a:lumMod val="2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Participant: 8 </a:t>
            </a:r>
            <a:r>
              <a:rPr lang="en-US" sz="4000" dirty="0" err="1">
                <a:solidFill>
                  <a:schemeClr val="bg2">
                    <a:lumMod val="2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Ulink</a:t>
            </a:r>
            <a:r>
              <a:rPr lang="en-US" sz="4000" dirty="0">
                <a:solidFill>
                  <a:schemeClr val="bg2">
                    <a:lumMod val="2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 employees</a:t>
            </a:r>
          </a:p>
          <a:p>
            <a:r>
              <a:rPr lang="en-US" sz="4000" dirty="0">
                <a:solidFill>
                  <a:schemeClr val="bg2">
                    <a:lumMod val="2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Date: 21 March 2017</a:t>
            </a:r>
          </a:p>
          <a:p>
            <a:r>
              <a:rPr lang="en-US" sz="4000" dirty="0">
                <a:solidFill>
                  <a:schemeClr val="bg2">
                    <a:lumMod val="2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Time: 4.00pm</a:t>
            </a: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2"/>
          <a:srcRect t="49916" r="48986"/>
          <a:stretch/>
        </p:blipFill>
        <p:spPr>
          <a:xfrm>
            <a:off x="10012412" y="9747995"/>
            <a:ext cx="4896688" cy="3626321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2"/>
          <a:srcRect b="49633"/>
          <a:stretch/>
        </p:blipFill>
        <p:spPr>
          <a:xfrm>
            <a:off x="260631" y="9747995"/>
            <a:ext cx="9598663" cy="364676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7" r="6348" b="49856"/>
          <a:stretch/>
        </p:blipFill>
        <p:spPr>
          <a:xfrm>
            <a:off x="15481912" y="3248354"/>
            <a:ext cx="4026603" cy="2489378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98" t="49577" r="5900"/>
          <a:stretch/>
        </p:blipFill>
        <p:spPr>
          <a:xfrm>
            <a:off x="17823319" y="5825709"/>
            <a:ext cx="4171680" cy="2563789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19537956" y="4001108"/>
            <a:ext cx="49140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lvl="1" indent="-571500">
              <a:buFont typeface="Arial" charset="0"/>
              <a:buChar char="•"/>
            </a:pPr>
            <a:r>
              <a:rPr lang="en-US" sz="3600" dirty="0">
                <a:solidFill>
                  <a:srgbClr val="182028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Email templates save time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5214246" y="8638237"/>
            <a:ext cx="938982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lvl="1" indent="-571500">
              <a:buFont typeface="Arial" charset="0"/>
              <a:buChar char="•"/>
            </a:pPr>
            <a:r>
              <a:rPr lang="en-US" sz="3600" dirty="0">
                <a:solidFill>
                  <a:srgbClr val="182028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Unsure of where to click for certain functions</a:t>
            </a:r>
          </a:p>
          <a:p>
            <a:pPr marL="571500" lvl="1" indent="-571500">
              <a:buFont typeface="Arial" charset="0"/>
              <a:buChar char="•"/>
            </a:pPr>
            <a:r>
              <a:rPr lang="en-US" sz="3600" dirty="0">
                <a:solidFill>
                  <a:srgbClr val="182028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Exported graphs should have data labels</a:t>
            </a:r>
          </a:p>
          <a:p>
            <a:pPr marL="571500" lvl="1" indent="-571500">
              <a:buFont typeface="Arial" charset="0"/>
              <a:buChar char="•"/>
            </a:pPr>
            <a:r>
              <a:rPr lang="en-US" sz="3600" dirty="0">
                <a:solidFill>
                  <a:srgbClr val="182028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Not very sure of Index (Point of Contact) function</a:t>
            </a:r>
          </a:p>
          <a:p>
            <a:pPr marL="571500" lvl="1" indent="-571500">
              <a:buFont typeface="Arial" charset="0"/>
              <a:buChar char="•"/>
            </a:pPr>
            <a:r>
              <a:rPr lang="en-US" sz="3600" dirty="0">
                <a:solidFill>
                  <a:srgbClr val="182028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Drop down calendar not intuitive</a:t>
            </a:r>
          </a:p>
          <a:p>
            <a:pPr marL="571500" lvl="1" indent="-571500">
              <a:buFont typeface="Arial" charset="0"/>
              <a:buChar char="•"/>
            </a:pPr>
            <a:r>
              <a:rPr lang="en-US" sz="3600" dirty="0">
                <a:solidFill>
                  <a:srgbClr val="182028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Client Page is very long/ takes very long to load</a:t>
            </a:r>
          </a:p>
        </p:txBody>
      </p:sp>
      <p:sp>
        <p:nvSpPr>
          <p:cNvPr id="3" name="Rectangle 2"/>
          <p:cNvSpPr/>
          <p:nvPr/>
        </p:nvSpPr>
        <p:spPr>
          <a:xfrm>
            <a:off x="22907997" y="11571375"/>
            <a:ext cx="1498600" cy="1611225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33" name="Shape 285"/>
          <p:cNvSpPr txBox="1">
            <a:spLocks/>
          </p:cNvSpPr>
          <p:nvPr/>
        </p:nvSpPr>
        <p:spPr>
          <a:xfrm>
            <a:off x="3048253" y="780262"/>
            <a:ext cx="18287493" cy="16308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Roboto Bold"/>
                <a:ea typeface="Roboto Bold"/>
                <a:cs typeface="Roboto Bold"/>
                <a:sym typeface="Roboto Bold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hangingPunct="1"/>
            <a:r>
              <a:rPr lang="en-US" sz="96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QUALITY</a:t>
            </a:r>
            <a:r>
              <a:rPr lang="en-US" sz="115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 </a:t>
            </a:r>
            <a:r>
              <a:rPr lang="en-US" sz="96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ASSURANCE</a:t>
            </a:r>
          </a:p>
        </p:txBody>
      </p:sp>
      <p:sp>
        <p:nvSpPr>
          <p:cNvPr id="34" name="Shape 81"/>
          <p:cNvSpPr/>
          <p:nvPr/>
        </p:nvSpPr>
        <p:spPr>
          <a:xfrm>
            <a:off x="11585850" y="2703910"/>
            <a:ext cx="1383341" cy="0"/>
          </a:xfrm>
          <a:prstGeom prst="line">
            <a:avLst/>
          </a:prstGeom>
          <a:ln w="139700">
            <a:solidFill>
              <a:schemeClr val="accent3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41" name="TextBox 40"/>
          <p:cNvSpPr txBox="1"/>
          <p:nvPr/>
        </p:nvSpPr>
        <p:spPr>
          <a:xfrm>
            <a:off x="9712988" y="3022494"/>
            <a:ext cx="5129061" cy="81560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USER TESTING 4</a:t>
            </a:r>
          </a:p>
        </p:txBody>
      </p:sp>
    </p:spTree>
    <p:extLst>
      <p:ext uri="{BB962C8B-B14F-4D97-AF65-F5344CB8AC3E}">
        <p14:creationId xmlns:p14="http://schemas.microsoft.com/office/powerpoint/2010/main" val="1242109680"/>
      </p:ext>
    </p:extLst>
  </p:cSld>
  <p:clrMapOvr>
    <a:masterClrMapping/>
  </p:clrMapOvr>
  <p:transition spd="slow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>
            <a:spLocks noGrp="1"/>
          </p:cNvSpPr>
          <p:nvPr>
            <p:ph type="sldNum" sz="quarter" idx="2"/>
          </p:nvPr>
        </p:nvSpPr>
        <p:spPr>
          <a:xfrm>
            <a:off x="23271754" y="12307021"/>
            <a:ext cx="260500" cy="482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44</a:t>
            </a:fld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4475239" y="3806626"/>
            <a:ext cx="17830799" cy="186204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R="0" algn="l" defTabSz="825500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3600" dirty="0">
                <a:solidFill>
                  <a:schemeClr val="accent6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FEEDBACK: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600" dirty="0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Unsure of where to click for certain functions</a:t>
            </a:r>
          </a:p>
          <a:p>
            <a:pPr marL="571500" marR="0" indent="-571500" algn="l" defTabSz="825500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</a:pPr>
            <a:endParaRPr kumimoji="0" lang="en-US" sz="4400" b="0" i="0" u="none" strike="noStrike" cap="none" spc="0" normalizeH="0" baseline="0" dirty="0">
              <a:ln>
                <a:noFill/>
              </a:ln>
              <a:solidFill>
                <a:srgbClr val="525860"/>
              </a:solidFill>
              <a:effectLst/>
              <a:uFillTx/>
              <a:latin typeface="Abadi MT Condensed Extra Bold" charset="0"/>
              <a:ea typeface="Abadi MT Condensed Extra Bold" charset="0"/>
              <a:cs typeface="Abadi MT Condensed Extra Bold" charset="0"/>
              <a:sym typeface="Roboto Regular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5" t="35492" r="4494" b="31016"/>
          <a:stretch/>
        </p:blipFill>
        <p:spPr>
          <a:xfrm>
            <a:off x="0" y="4104387"/>
            <a:ext cx="3398661" cy="1066699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6" t="758" r="4796" b="64942"/>
          <a:stretch/>
        </p:blipFill>
        <p:spPr>
          <a:xfrm>
            <a:off x="20653947" y="6858258"/>
            <a:ext cx="3304182" cy="1066699"/>
          </a:xfrm>
          <a:prstGeom prst="rect">
            <a:avLst/>
          </a:prstGeom>
        </p:spPr>
      </p:pic>
      <p:pic>
        <p:nvPicPr>
          <p:cNvPr id="22" name="Picture 8" descr="Image result for arrow"/>
          <p:cNvPicPr>
            <a:picLocks noChangeAspect="1" noChangeArrowheads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7822398" y="6320044"/>
            <a:ext cx="239733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5"/>
          <a:srcRect t="5444" b="49708"/>
          <a:stretch/>
        </p:blipFill>
        <p:spPr>
          <a:xfrm>
            <a:off x="6455346" y="10016093"/>
            <a:ext cx="17928654" cy="3574314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218" y="5486400"/>
            <a:ext cx="15267882" cy="4214379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5" name="Rectangle 14"/>
          <p:cNvSpPr/>
          <p:nvPr/>
        </p:nvSpPr>
        <p:spPr>
          <a:xfrm>
            <a:off x="723218" y="5479849"/>
            <a:ext cx="15267882" cy="79475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6455346" y="9831662"/>
            <a:ext cx="17928654" cy="79475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Shape 285"/>
          <p:cNvSpPr txBox="1">
            <a:spLocks/>
          </p:cNvSpPr>
          <p:nvPr/>
        </p:nvSpPr>
        <p:spPr>
          <a:xfrm>
            <a:off x="3048253" y="780262"/>
            <a:ext cx="18287493" cy="16308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Roboto Bold"/>
                <a:ea typeface="Roboto Bold"/>
                <a:cs typeface="Roboto Bold"/>
                <a:sym typeface="Roboto Bold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hangingPunct="1"/>
            <a:r>
              <a:rPr lang="en-US" sz="96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QUALITY</a:t>
            </a:r>
            <a:r>
              <a:rPr lang="en-US" sz="115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 </a:t>
            </a:r>
            <a:r>
              <a:rPr lang="en-US" sz="96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ASSURANCE</a:t>
            </a:r>
          </a:p>
        </p:txBody>
      </p:sp>
      <p:sp>
        <p:nvSpPr>
          <p:cNvPr id="18" name="Shape 81"/>
          <p:cNvSpPr/>
          <p:nvPr/>
        </p:nvSpPr>
        <p:spPr>
          <a:xfrm>
            <a:off x="11585850" y="2703910"/>
            <a:ext cx="1383341" cy="0"/>
          </a:xfrm>
          <a:prstGeom prst="line">
            <a:avLst/>
          </a:prstGeom>
          <a:ln w="139700">
            <a:solidFill>
              <a:schemeClr val="accent3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0" name="TextBox 19"/>
          <p:cNvSpPr txBox="1"/>
          <p:nvPr/>
        </p:nvSpPr>
        <p:spPr>
          <a:xfrm>
            <a:off x="9921513" y="3050259"/>
            <a:ext cx="4994637" cy="81560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800" dirty="0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UT 4 </a:t>
            </a: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FEEDBACK</a:t>
            </a:r>
          </a:p>
        </p:txBody>
      </p:sp>
    </p:spTree>
    <p:extLst>
      <p:ext uri="{BB962C8B-B14F-4D97-AF65-F5344CB8AC3E}">
        <p14:creationId xmlns:p14="http://schemas.microsoft.com/office/powerpoint/2010/main" val="1611180826"/>
      </p:ext>
    </p:extLst>
  </p:cSld>
  <p:clrMapOvr>
    <a:masterClrMapping/>
  </p:clrMapOvr>
  <p:transition spd="slow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>
            <a:spLocks noGrp="1"/>
          </p:cNvSpPr>
          <p:nvPr>
            <p:ph type="sldNum" sz="quarter" idx="2"/>
          </p:nvPr>
        </p:nvSpPr>
        <p:spPr>
          <a:xfrm>
            <a:off x="23271754" y="12307021"/>
            <a:ext cx="260500" cy="482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45</a:t>
            </a:fld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4494627" y="4155909"/>
            <a:ext cx="17830799" cy="186204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R="0" algn="l" defTabSz="825500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3600" dirty="0">
                <a:solidFill>
                  <a:schemeClr val="accent6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FEEDBACK: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600" dirty="0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Dropdown calendar not intuitive</a:t>
            </a:r>
          </a:p>
          <a:p>
            <a:pPr marL="571500" marR="0" indent="-571500" algn="l" defTabSz="825500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</a:pPr>
            <a:endParaRPr kumimoji="0" lang="en-US" sz="4400" b="0" i="0" u="none" strike="noStrike" cap="none" spc="0" normalizeH="0" baseline="0" dirty="0">
              <a:ln>
                <a:noFill/>
              </a:ln>
              <a:solidFill>
                <a:srgbClr val="525860"/>
              </a:solidFill>
              <a:effectLst/>
              <a:uFillTx/>
              <a:latin typeface="Abadi MT Condensed Extra Bold" charset="0"/>
              <a:ea typeface="Abadi MT Condensed Extra Bold" charset="0"/>
              <a:cs typeface="Abadi MT Condensed Extra Bold" charset="0"/>
              <a:sym typeface="Roboto Regular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5" t="35492" r="4494" b="31016"/>
          <a:stretch/>
        </p:blipFill>
        <p:spPr>
          <a:xfrm>
            <a:off x="0" y="4362755"/>
            <a:ext cx="3398661" cy="1066699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6" t="758" r="4796" b="64942"/>
          <a:stretch/>
        </p:blipFill>
        <p:spPr>
          <a:xfrm>
            <a:off x="20097822" y="4362756"/>
            <a:ext cx="3304182" cy="106669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3"/>
          <a:srcRect l="34344" t="28235" r="33078" b="9617"/>
          <a:stretch/>
        </p:blipFill>
        <p:spPr>
          <a:xfrm>
            <a:off x="12133833" y="5692722"/>
            <a:ext cx="10720188" cy="7301579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599" y="5646802"/>
            <a:ext cx="8523267" cy="764155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9" name="Picture 2" descr="Image result for arrow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1053597" y="5055764"/>
            <a:ext cx="1378257" cy="2505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Shape 285"/>
          <p:cNvSpPr txBox="1">
            <a:spLocks/>
          </p:cNvSpPr>
          <p:nvPr/>
        </p:nvSpPr>
        <p:spPr>
          <a:xfrm>
            <a:off x="3048253" y="780262"/>
            <a:ext cx="18287493" cy="16308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Roboto Bold"/>
                <a:ea typeface="Roboto Bold"/>
                <a:cs typeface="Roboto Bold"/>
                <a:sym typeface="Roboto Bold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hangingPunct="1"/>
            <a:r>
              <a:rPr lang="en-US" sz="96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QUALITY</a:t>
            </a:r>
            <a:r>
              <a:rPr lang="en-US" sz="115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 </a:t>
            </a:r>
            <a:r>
              <a:rPr lang="en-US" sz="96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ASSURANCE</a:t>
            </a:r>
          </a:p>
        </p:txBody>
      </p:sp>
      <p:sp>
        <p:nvSpPr>
          <p:cNvPr id="14" name="Shape 81"/>
          <p:cNvSpPr/>
          <p:nvPr/>
        </p:nvSpPr>
        <p:spPr>
          <a:xfrm>
            <a:off x="11585850" y="2703910"/>
            <a:ext cx="1383341" cy="0"/>
          </a:xfrm>
          <a:prstGeom prst="line">
            <a:avLst/>
          </a:prstGeom>
          <a:ln w="139700">
            <a:solidFill>
              <a:schemeClr val="accent3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" name="TextBox 11"/>
          <p:cNvSpPr txBox="1"/>
          <p:nvPr/>
        </p:nvSpPr>
        <p:spPr>
          <a:xfrm>
            <a:off x="9921513" y="3050259"/>
            <a:ext cx="4994637" cy="81560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800" dirty="0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UT 4 </a:t>
            </a: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FEEDBACK</a:t>
            </a:r>
          </a:p>
        </p:txBody>
      </p:sp>
    </p:spTree>
    <p:extLst>
      <p:ext uri="{BB962C8B-B14F-4D97-AF65-F5344CB8AC3E}">
        <p14:creationId xmlns:p14="http://schemas.microsoft.com/office/powerpoint/2010/main" val="1312775543"/>
      </p:ext>
    </p:extLst>
  </p:cSld>
  <p:clrMapOvr>
    <a:masterClrMapping/>
  </p:clrMapOvr>
  <p:transition spd="slow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>
            <a:spLocks noGrp="1"/>
          </p:cNvSpPr>
          <p:nvPr>
            <p:ph type="sldNum" sz="quarter" idx="2"/>
          </p:nvPr>
        </p:nvSpPr>
        <p:spPr>
          <a:xfrm>
            <a:off x="23271754" y="12307021"/>
            <a:ext cx="260500" cy="482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46</a:t>
            </a:fld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4614734" y="4179453"/>
            <a:ext cx="17830799" cy="186204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R="0" algn="l" defTabSz="825500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3600" dirty="0">
                <a:solidFill>
                  <a:schemeClr val="accent6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FEEDBACK: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600" dirty="0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Exported graph should have data labels</a:t>
            </a:r>
          </a:p>
          <a:p>
            <a:pPr marL="571500" marR="0" indent="-571500" algn="l" defTabSz="825500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</a:pPr>
            <a:endParaRPr kumimoji="0" lang="en-US" sz="4400" b="0" i="0" u="none" strike="noStrike" cap="none" spc="0" normalizeH="0" baseline="0" dirty="0">
              <a:ln>
                <a:noFill/>
              </a:ln>
              <a:solidFill>
                <a:srgbClr val="525860"/>
              </a:solidFill>
              <a:effectLst/>
              <a:uFillTx/>
              <a:latin typeface="Abadi MT Condensed Extra Bold" charset="0"/>
              <a:ea typeface="Abadi MT Condensed Extra Bold" charset="0"/>
              <a:cs typeface="Abadi MT Condensed Extra Bold" charset="0"/>
              <a:sym typeface="Roboto Regular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5" t="35492" r="4494" b="31016"/>
          <a:stretch/>
        </p:blipFill>
        <p:spPr>
          <a:xfrm>
            <a:off x="0" y="4362755"/>
            <a:ext cx="3398661" cy="1066699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6" t="758" r="4796" b="64942"/>
          <a:stretch/>
        </p:blipFill>
        <p:spPr>
          <a:xfrm>
            <a:off x="20097822" y="4362756"/>
            <a:ext cx="3304182" cy="1066699"/>
          </a:xfrm>
          <a:prstGeom prst="rect">
            <a:avLst/>
          </a:prstGeom>
        </p:spPr>
      </p:pic>
      <p:pic>
        <p:nvPicPr>
          <p:cNvPr id="19" name="Picture 2" descr="Image result for arrow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1588391" y="6672357"/>
            <a:ext cx="1378257" cy="2505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40984" y="5577366"/>
            <a:ext cx="10543016" cy="8138634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353"/>
          <a:stretch/>
        </p:blipFill>
        <p:spPr>
          <a:xfrm>
            <a:off x="235765" y="5956090"/>
            <a:ext cx="10254346" cy="7722807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4" name="Shape 285"/>
          <p:cNvSpPr txBox="1">
            <a:spLocks/>
          </p:cNvSpPr>
          <p:nvPr/>
        </p:nvSpPr>
        <p:spPr>
          <a:xfrm>
            <a:off x="3048253" y="780262"/>
            <a:ext cx="18287493" cy="16308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Roboto Bold"/>
                <a:ea typeface="Roboto Bold"/>
                <a:cs typeface="Roboto Bold"/>
                <a:sym typeface="Roboto Bold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hangingPunct="1"/>
            <a:r>
              <a:rPr lang="en-US" sz="96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QUALITY</a:t>
            </a:r>
            <a:r>
              <a:rPr lang="en-US" sz="115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 </a:t>
            </a:r>
            <a:r>
              <a:rPr lang="en-US" sz="96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ASSURANCE</a:t>
            </a:r>
          </a:p>
        </p:txBody>
      </p:sp>
      <p:sp>
        <p:nvSpPr>
          <p:cNvPr id="15" name="Shape 81"/>
          <p:cNvSpPr/>
          <p:nvPr/>
        </p:nvSpPr>
        <p:spPr>
          <a:xfrm>
            <a:off x="11585850" y="2703910"/>
            <a:ext cx="1383341" cy="0"/>
          </a:xfrm>
          <a:prstGeom prst="line">
            <a:avLst/>
          </a:prstGeom>
          <a:ln w="139700">
            <a:solidFill>
              <a:schemeClr val="accent3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7" name="TextBox 16"/>
          <p:cNvSpPr txBox="1"/>
          <p:nvPr/>
        </p:nvSpPr>
        <p:spPr>
          <a:xfrm>
            <a:off x="9921513" y="3050259"/>
            <a:ext cx="4994637" cy="81560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800" dirty="0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UT 4 </a:t>
            </a: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FEEDBACK</a:t>
            </a:r>
          </a:p>
        </p:txBody>
      </p:sp>
    </p:spTree>
    <p:extLst>
      <p:ext uri="{BB962C8B-B14F-4D97-AF65-F5344CB8AC3E}">
        <p14:creationId xmlns:p14="http://schemas.microsoft.com/office/powerpoint/2010/main" val="14951809"/>
      </p:ext>
    </p:extLst>
  </p:cSld>
  <p:clrMapOvr>
    <a:masterClrMapping/>
  </p:clrMapOvr>
  <p:transition spd="slow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>
            <a:spLocks noGrp="1"/>
          </p:cNvSpPr>
          <p:nvPr>
            <p:ph type="sldNum" sz="quarter" idx="2"/>
          </p:nvPr>
        </p:nvSpPr>
        <p:spPr>
          <a:xfrm>
            <a:off x="23271754" y="12307021"/>
            <a:ext cx="260500" cy="482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47</a:t>
            </a:fld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4475239" y="3806626"/>
            <a:ext cx="17830799" cy="186204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R="0" algn="l" defTabSz="825500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3600" dirty="0">
                <a:solidFill>
                  <a:schemeClr val="accent6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FEEDBACK: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600" dirty="0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Not very sure of Index (Points) function</a:t>
            </a:r>
          </a:p>
          <a:p>
            <a:pPr marL="571500" marR="0" indent="-571500" algn="l" defTabSz="825500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</a:pPr>
            <a:endParaRPr kumimoji="0" lang="en-US" sz="4400" b="0" i="0" u="none" strike="noStrike" cap="none" spc="0" normalizeH="0" baseline="0" dirty="0">
              <a:ln>
                <a:noFill/>
              </a:ln>
              <a:solidFill>
                <a:srgbClr val="525860"/>
              </a:solidFill>
              <a:effectLst/>
              <a:uFillTx/>
              <a:latin typeface="Abadi MT Condensed Extra Bold" charset="0"/>
              <a:ea typeface="Abadi MT Condensed Extra Bold" charset="0"/>
              <a:cs typeface="Abadi MT Condensed Extra Bold" charset="0"/>
              <a:sym typeface="Roboto Regular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5" t="35492" r="4494" b="31016"/>
          <a:stretch/>
        </p:blipFill>
        <p:spPr>
          <a:xfrm>
            <a:off x="0" y="4362755"/>
            <a:ext cx="3398661" cy="1066699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6" t="758" r="4796" b="64942"/>
          <a:stretch/>
        </p:blipFill>
        <p:spPr>
          <a:xfrm>
            <a:off x="20097822" y="4362756"/>
            <a:ext cx="3304182" cy="106669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533"/>
          <a:stretch/>
        </p:blipFill>
        <p:spPr>
          <a:xfrm>
            <a:off x="0" y="6020877"/>
            <a:ext cx="9966756" cy="5117199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/>
          <a:srcRect b="38869"/>
          <a:stretch/>
        </p:blipFill>
        <p:spPr>
          <a:xfrm>
            <a:off x="9651042" y="5429454"/>
            <a:ext cx="14732958" cy="8186955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6" name="Rectangle 15"/>
          <p:cNvSpPr/>
          <p:nvPr/>
        </p:nvSpPr>
        <p:spPr>
          <a:xfrm>
            <a:off x="9913998" y="5658546"/>
            <a:ext cx="8051094" cy="167378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2" descr="Image result for arrow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8961913" y="8270316"/>
            <a:ext cx="1378257" cy="2505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Shape 285"/>
          <p:cNvSpPr txBox="1">
            <a:spLocks/>
          </p:cNvSpPr>
          <p:nvPr/>
        </p:nvSpPr>
        <p:spPr>
          <a:xfrm>
            <a:off x="3048253" y="780262"/>
            <a:ext cx="18287493" cy="16308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Roboto Bold"/>
                <a:ea typeface="Roboto Bold"/>
                <a:cs typeface="Roboto Bold"/>
                <a:sym typeface="Roboto Bold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hangingPunct="1"/>
            <a:r>
              <a:rPr lang="en-US" sz="96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QUALITY</a:t>
            </a:r>
            <a:r>
              <a:rPr lang="en-US" sz="115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 </a:t>
            </a:r>
            <a:r>
              <a:rPr lang="en-US" sz="96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ASSURANCE</a:t>
            </a:r>
          </a:p>
        </p:txBody>
      </p:sp>
      <p:sp>
        <p:nvSpPr>
          <p:cNvPr id="19" name="Shape 81"/>
          <p:cNvSpPr/>
          <p:nvPr/>
        </p:nvSpPr>
        <p:spPr>
          <a:xfrm>
            <a:off x="11585850" y="2703910"/>
            <a:ext cx="1383341" cy="0"/>
          </a:xfrm>
          <a:prstGeom prst="line">
            <a:avLst/>
          </a:prstGeom>
          <a:ln w="139700">
            <a:solidFill>
              <a:schemeClr val="accent3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3" name="TextBox 12"/>
          <p:cNvSpPr txBox="1"/>
          <p:nvPr/>
        </p:nvSpPr>
        <p:spPr>
          <a:xfrm>
            <a:off x="9921513" y="3050259"/>
            <a:ext cx="4994637" cy="81560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800" dirty="0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UT 4 </a:t>
            </a: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FEEDBACK</a:t>
            </a:r>
          </a:p>
        </p:txBody>
      </p:sp>
    </p:spTree>
    <p:extLst>
      <p:ext uri="{BB962C8B-B14F-4D97-AF65-F5344CB8AC3E}">
        <p14:creationId xmlns:p14="http://schemas.microsoft.com/office/powerpoint/2010/main" val="1403947778"/>
      </p:ext>
    </p:extLst>
  </p:cSld>
  <p:clrMapOvr>
    <a:masterClrMapping/>
  </p:clrMapOvr>
  <p:transition spd="slow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>
            <a:spLocks noGrp="1"/>
          </p:cNvSpPr>
          <p:nvPr>
            <p:ph type="sldNum" sz="quarter" idx="2"/>
          </p:nvPr>
        </p:nvSpPr>
        <p:spPr>
          <a:xfrm>
            <a:off x="23271754" y="12307021"/>
            <a:ext cx="260500" cy="482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48</a:t>
            </a:fld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4475239" y="4212215"/>
            <a:ext cx="17830799" cy="186204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R="0" algn="l" defTabSz="825500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3600" dirty="0">
                <a:solidFill>
                  <a:schemeClr val="accent6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FEEDBACK: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600" dirty="0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Client list is too long</a:t>
            </a:r>
          </a:p>
          <a:p>
            <a:pPr marL="571500" marR="0" indent="-571500" algn="l" defTabSz="825500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</a:pPr>
            <a:endParaRPr kumimoji="0" lang="en-US" sz="4400" b="0" i="0" u="none" strike="noStrike" cap="none" spc="0" normalizeH="0" baseline="0" dirty="0">
              <a:ln>
                <a:noFill/>
              </a:ln>
              <a:solidFill>
                <a:srgbClr val="525860"/>
              </a:solidFill>
              <a:effectLst/>
              <a:uFillTx/>
              <a:latin typeface="Abadi MT Condensed Extra Bold" charset="0"/>
              <a:ea typeface="Abadi MT Condensed Extra Bold" charset="0"/>
              <a:cs typeface="Abadi MT Condensed Extra Bold" charset="0"/>
              <a:sym typeface="Roboto Regular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5" t="35492" r="4494" b="31016"/>
          <a:stretch/>
        </p:blipFill>
        <p:spPr>
          <a:xfrm>
            <a:off x="0" y="4362755"/>
            <a:ext cx="3398661" cy="1066699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6" t="758" r="4796" b="64942"/>
          <a:stretch/>
        </p:blipFill>
        <p:spPr>
          <a:xfrm>
            <a:off x="20097822" y="5715529"/>
            <a:ext cx="3304182" cy="106669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42693"/>
            <a:ext cx="10002646" cy="6739907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4"/>
          <a:srcRect r="10675"/>
          <a:stretch/>
        </p:blipFill>
        <p:spPr>
          <a:xfrm>
            <a:off x="9080621" y="7239877"/>
            <a:ext cx="15330301" cy="6476123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9" name="Picture 8" descr="Image result for arrow"/>
          <p:cNvPicPr>
            <a:picLocks noChangeAspect="1" noChangeArrowheads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224951" flipH="1">
            <a:off x="10249204" y="5992658"/>
            <a:ext cx="239733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9423400" y="8661400"/>
            <a:ext cx="14706600" cy="558800"/>
          </a:xfrm>
          <a:prstGeom prst="rect">
            <a:avLst/>
          </a:prstGeom>
          <a:noFill/>
          <a:ln w="3175" cap="flat">
            <a:solidFill>
              <a:srgbClr val="FF0000"/>
            </a:solidFill>
            <a:miter lim="400000"/>
          </a:ln>
          <a:effectLst>
            <a:outerShdw blurRad="12700" dist="127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4" name="Shape 285"/>
          <p:cNvSpPr txBox="1">
            <a:spLocks/>
          </p:cNvSpPr>
          <p:nvPr/>
        </p:nvSpPr>
        <p:spPr>
          <a:xfrm>
            <a:off x="3048253" y="780262"/>
            <a:ext cx="18287493" cy="16308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Roboto Bold"/>
                <a:ea typeface="Roboto Bold"/>
                <a:cs typeface="Roboto Bold"/>
                <a:sym typeface="Roboto Bold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hangingPunct="1"/>
            <a:r>
              <a:rPr lang="en-US" sz="96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QUALITY</a:t>
            </a:r>
            <a:r>
              <a:rPr lang="en-US" sz="115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 </a:t>
            </a:r>
            <a:r>
              <a:rPr lang="en-US" sz="96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ASSURANCE</a:t>
            </a:r>
          </a:p>
        </p:txBody>
      </p:sp>
      <p:sp>
        <p:nvSpPr>
          <p:cNvPr id="15" name="Shape 81"/>
          <p:cNvSpPr/>
          <p:nvPr/>
        </p:nvSpPr>
        <p:spPr>
          <a:xfrm>
            <a:off x="11585850" y="2703910"/>
            <a:ext cx="1383341" cy="0"/>
          </a:xfrm>
          <a:prstGeom prst="line">
            <a:avLst/>
          </a:prstGeom>
          <a:ln w="139700">
            <a:solidFill>
              <a:schemeClr val="accent3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7" name="TextBox 16"/>
          <p:cNvSpPr txBox="1"/>
          <p:nvPr/>
        </p:nvSpPr>
        <p:spPr>
          <a:xfrm>
            <a:off x="9921513" y="3050259"/>
            <a:ext cx="4994637" cy="81560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800" dirty="0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UT 4 </a:t>
            </a: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FEEDBACK</a:t>
            </a:r>
          </a:p>
        </p:txBody>
      </p:sp>
    </p:spTree>
    <p:extLst>
      <p:ext uri="{BB962C8B-B14F-4D97-AF65-F5344CB8AC3E}">
        <p14:creationId xmlns:p14="http://schemas.microsoft.com/office/powerpoint/2010/main" val="1181700137"/>
      </p:ext>
    </p:extLst>
  </p:cSld>
  <p:clrMapOvr>
    <a:masterClrMapping/>
  </p:clrMapOvr>
  <p:transition spd="slow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>
            <a:spLocks noGrp="1"/>
          </p:cNvSpPr>
          <p:nvPr>
            <p:ph type="sldNum" sz="quarter" idx="2"/>
          </p:nvPr>
        </p:nvSpPr>
        <p:spPr>
          <a:xfrm>
            <a:off x="23271754" y="12307021"/>
            <a:ext cx="260500" cy="482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49</a:t>
            </a:fld>
            <a:endParaRPr/>
          </a:p>
        </p:txBody>
      </p:sp>
      <p:sp>
        <p:nvSpPr>
          <p:cNvPr id="11" name="TextBox 10"/>
          <p:cNvSpPr txBox="1"/>
          <p:nvPr/>
        </p:nvSpPr>
        <p:spPr>
          <a:xfrm>
            <a:off x="1371853" y="5410199"/>
            <a:ext cx="3352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6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Very Easy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196800" y="11405286"/>
            <a:ext cx="43992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A21301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Very Difficult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4400887" y="3779871"/>
            <a:ext cx="16003299" cy="9377729"/>
            <a:chOff x="4495070" y="2719015"/>
            <a:chExt cx="16003299" cy="9377729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95070" y="2719015"/>
              <a:ext cx="16003299" cy="9377729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7151349" y="4913530"/>
              <a:ext cx="69652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12141E"/>
                  </a:solidFill>
                </a:rPr>
                <a:t>4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0868639" y="4913529"/>
              <a:ext cx="69652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12141E"/>
                  </a:solidFill>
                </a:rPr>
                <a:t>4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4421714" y="5559860"/>
              <a:ext cx="107336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12141E"/>
                  </a:solidFill>
                </a:rPr>
                <a:t>3.5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7947897" y="4267198"/>
              <a:ext cx="107336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12141E"/>
                  </a:solidFill>
                </a:rPr>
                <a:t>4.5</a:t>
              </a:r>
            </a:p>
          </p:txBody>
        </p:sp>
      </p:grpSp>
      <p:sp>
        <p:nvSpPr>
          <p:cNvPr id="18" name="Shape 285"/>
          <p:cNvSpPr txBox="1">
            <a:spLocks/>
          </p:cNvSpPr>
          <p:nvPr/>
        </p:nvSpPr>
        <p:spPr>
          <a:xfrm>
            <a:off x="3048253" y="780262"/>
            <a:ext cx="18287493" cy="16308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Roboto Bold"/>
                <a:ea typeface="Roboto Bold"/>
                <a:cs typeface="Roboto Bold"/>
                <a:sym typeface="Roboto Bold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hangingPunct="1"/>
            <a:r>
              <a:rPr lang="en-US" sz="96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QUALITY</a:t>
            </a:r>
            <a:r>
              <a:rPr lang="en-US" sz="115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 </a:t>
            </a:r>
            <a:r>
              <a:rPr lang="en-US" sz="96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ASSURANCE</a:t>
            </a:r>
          </a:p>
        </p:txBody>
      </p:sp>
      <p:sp>
        <p:nvSpPr>
          <p:cNvPr id="19" name="Shape 81"/>
          <p:cNvSpPr/>
          <p:nvPr/>
        </p:nvSpPr>
        <p:spPr>
          <a:xfrm>
            <a:off x="11585850" y="2703910"/>
            <a:ext cx="1383341" cy="0"/>
          </a:xfrm>
          <a:prstGeom prst="line">
            <a:avLst/>
          </a:prstGeom>
          <a:ln w="139700">
            <a:solidFill>
              <a:schemeClr val="accent3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1" name="TextBox 20"/>
          <p:cNvSpPr txBox="1"/>
          <p:nvPr/>
        </p:nvSpPr>
        <p:spPr>
          <a:xfrm>
            <a:off x="9921513" y="3050259"/>
            <a:ext cx="4994637" cy="81560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800" dirty="0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UT 4 </a:t>
            </a: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FEEDBACK</a:t>
            </a:r>
          </a:p>
        </p:txBody>
      </p:sp>
    </p:spTree>
    <p:extLst>
      <p:ext uri="{BB962C8B-B14F-4D97-AF65-F5344CB8AC3E}">
        <p14:creationId xmlns:p14="http://schemas.microsoft.com/office/powerpoint/2010/main" val="1603483805"/>
      </p:ext>
    </p:extLst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/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24384000" cy="13716000"/>
          </a:xfrm>
          <a:prstGeom prst="roundRect">
            <a:avLst>
              <a:gd name="adj" fmla="val 0"/>
            </a:avLst>
          </a:prstGeom>
          <a:solidFill>
            <a:schemeClr val="tx1"/>
          </a:solidFill>
        </p:spPr>
      </p:pic>
      <p:sp>
        <p:nvSpPr>
          <p:cNvPr id="12" name="Shape 539"/>
          <p:cNvSpPr/>
          <p:nvPr/>
        </p:nvSpPr>
        <p:spPr>
          <a:xfrm rot="10800000">
            <a:off x="20331556" y="2582145"/>
            <a:ext cx="4094093" cy="84325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6" h="21600" extrusionOk="0">
                <a:moveTo>
                  <a:pt x="55" y="0"/>
                </a:moveTo>
                <a:lnTo>
                  <a:pt x="3586" y="1752"/>
                </a:lnTo>
                <a:lnTo>
                  <a:pt x="21288" y="10338"/>
                </a:lnTo>
                <a:cubicBezTo>
                  <a:pt x="21491" y="10457"/>
                  <a:pt x="21600" y="10606"/>
                  <a:pt x="21596" y="10760"/>
                </a:cubicBezTo>
                <a:cubicBezTo>
                  <a:pt x="21591" y="10927"/>
                  <a:pt x="21453" y="11087"/>
                  <a:pt x="21212" y="11206"/>
                </a:cubicBezTo>
                <a:lnTo>
                  <a:pt x="0" y="21600"/>
                </a:lnTo>
                <a:lnTo>
                  <a:pt x="55" y="0"/>
                </a:lnTo>
                <a:close/>
              </a:path>
            </a:pathLst>
          </a:custGeom>
          <a:solidFill>
            <a:schemeClr val="accent4">
              <a:alpha val="94831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3" name="Shape 540"/>
          <p:cNvSpPr/>
          <p:nvPr/>
        </p:nvSpPr>
        <p:spPr>
          <a:xfrm rot="10800000">
            <a:off x="13403557" y="-24685"/>
            <a:ext cx="11025680" cy="64897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67" extrusionOk="0">
                <a:moveTo>
                  <a:pt x="71" y="14094"/>
                </a:moveTo>
                <a:cubicBezTo>
                  <a:pt x="718" y="13042"/>
                  <a:pt x="1363" y="11985"/>
                  <a:pt x="2006" y="10923"/>
                </a:cubicBezTo>
                <a:cubicBezTo>
                  <a:pt x="4111" y="7440"/>
                  <a:pt x="6186" y="3906"/>
                  <a:pt x="8230" y="320"/>
                </a:cubicBezTo>
                <a:cubicBezTo>
                  <a:pt x="8354" y="84"/>
                  <a:pt x="8539" y="-33"/>
                  <a:pt x="8724" y="9"/>
                </a:cubicBezTo>
                <a:cubicBezTo>
                  <a:pt x="8850" y="37"/>
                  <a:pt x="8966" y="139"/>
                  <a:pt x="9053" y="296"/>
                </a:cubicBezTo>
                <a:lnTo>
                  <a:pt x="21600" y="21567"/>
                </a:lnTo>
                <a:lnTo>
                  <a:pt x="8691" y="21546"/>
                </a:lnTo>
                <a:lnTo>
                  <a:pt x="2236" y="21536"/>
                </a:lnTo>
                <a:lnTo>
                  <a:pt x="0" y="21533"/>
                </a:lnTo>
                <a:lnTo>
                  <a:pt x="71" y="14094"/>
                </a:lnTo>
                <a:close/>
              </a:path>
            </a:pathLst>
          </a:custGeom>
          <a:solidFill>
            <a:schemeClr val="accent3">
              <a:alpha val="94831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5" name="Shape 542"/>
          <p:cNvSpPr txBox="1">
            <a:spLocks/>
          </p:cNvSpPr>
          <p:nvPr/>
        </p:nvSpPr>
        <p:spPr>
          <a:xfrm>
            <a:off x="16431959" y="1114850"/>
            <a:ext cx="7972865" cy="421064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hangingPunct="1">
              <a:defRPr sz="8400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lang="en-US" sz="11500" dirty="0">
                <a:solidFill>
                  <a:srgbClr val="FFFFFF"/>
                </a:solidFill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  <a:sym typeface="Roboto Bold"/>
              </a:rPr>
              <a:t>PROBLEM</a:t>
            </a:r>
          </a:p>
        </p:txBody>
      </p:sp>
    </p:spTree>
    <p:extLst>
      <p:ext uri="{BB962C8B-B14F-4D97-AF65-F5344CB8AC3E}">
        <p14:creationId xmlns:p14="http://schemas.microsoft.com/office/powerpoint/2010/main" val="1583258166"/>
      </p:ext>
    </p:extLst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>
            <a:spLocks noGrp="1"/>
          </p:cNvSpPr>
          <p:nvPr>
            <p:ph type="sldNum" sz="quarter" idx="2"/>
          </p:nvPr>
        </p:nvSpPr>
        <p:spPr>
          <a:xfrm>
            <a:off x="23271754" y="12307021"/>
            <a:ext cx="260500" cy="482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50</a:t>
            </a:fld>
            <a:endParaRPr/>
          </a:p>
        </p:txBody>
      </p:sp>
      <p:sp>
        <p:nvSpPr>
          <p:cNvPr id="11" name="TextBox 10"/>
          <p:cNvSpPr txBox="1"/>
          <p:nvPr/>
        </p:nvSpPr>
        <p:spPr>
          <a:xfrm>
            <a:off x="3055301" y="5365151"/>
            <a:ext cx="3352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6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Good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048253" y="11840435"/>
            <a:ext cx="39668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A21301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Poor</a:t>
            </a:r>
            <a:endParaRPr lang="en-US" sz="5400" dirty="0">
              <a:solidFill>
                <a:srgbClr val="A21301"/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5633075" y="4641315"/>
            <a:ext cx="14672232" cy="8607682"/>
            <a:chOff x="4717596" y="4065169"/>
            <a:chExt cx="13605366" cy="8522376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17596" y="4065169"/>
              <a:ext cx="13605366" cy="8522376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7372308" y="5482702"/>
              <a:ext cx="908588" cy="5789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rgbClr val="12141E"/>
                  </a:solidFill>
                </a:rPr>
                <a:t>4.5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1520279" y="5505539"/>
              <a:ext cx="908588" cy="5789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rgbClr val="12141E"/>
                  </a:solidFill>
                </a:rPr>
                <a:t>4.5</a:t>
              </a:r>
              <a:endParaRPr lang="en-US" dirty="0">
                <a:solidFill>
                  <a:srgbClr val="12141E"/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5668250" y="6061682"/>
              <a:ext cx="908588" cy="5789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rgbClr val="12141E"/>
                  </a:solidFill>
                </a:rPr>
                <a:t>4.0</a:t>
              </a:r>
            </a:p>
          </p:txBody>
        </p:sp>
      </p:grpSp>
      <p:sp>
        <p:nvSpPr>
          <p:cNvPr id="14" name="Shape 285"/>
          <p:cNvSpPr txBox="1">
            <a:spLocks/>
          </p:cNvSpPr>
          <p:nvPr/>
        </p:nvSpPr>
        <p:spPr>
          <a:xfrm>
            <a:off x="3048253" y="780262"/>
            <a:ext cx="18287493" cy="16308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Roboto Bold"/>
                <a:ea typeface="Roboto Bold"/>
                <a:cs typeface="Roboto Bold"/>
                <a:sym typeface="Roboto Bold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hangingPunct="1"/>
            <a:r>
              <a:rPr lang="en-US" sz="96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QUALITY</a:t>
            </a:r>
            <a:r>
              <a:rPr lang="en-US" sz="115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 </a:t>
            </a:r>
            <a:r>
              <a:rPr lang="en-US" sz="96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ASSURANCE</a:t>
            </a:r>
          </a:p>
        </p:txBody>
      </p:sp>
      <p:sp>
        <p:nvSpPr>
          <p:cNvPr id="15" name="Shape 81"/>
          <p:cNvSpPr/>
          <p:nvPr/>
        </p:nvSpPr>
        <p:spPr>
          <a:xfrm>
            <a:off x="11585850" y="2703910"/>
            <a:ext cx="1383341" cy="0"/>
          </a:xfrm>
          <a:prstGeom prst="line">
            <a:avLst/>
          </a:prstGeom>
          <a:ln w="139700">
            <a:solidFill>
              <a:schemeClr val="accent3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3" name="TextBox 12"/>
          <p:cNvSpPr txBox="1"/>
          <p:nvPr/>
        </p:nvSpPr>
        <p:spPr>
          <a:xfrm>
            <a:off x="9921513" y="3050259"/>
            <a:ext cx="4994637" cy="81560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800" dirty="0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UT 4 </a:t>
            </a: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FEEDBACK</a:t>
            </a:r>
          </a:p>
        </p:txBody>
      </p:sp>
    </p:spTree>
    <p:extLst>
      <p:ext uri="{BB962C8B-B14F-4D97-AF65-F5344CB8AC3E}">
        <p14:creationId xmlns:p14="http://schemas.microsoft.com/office/powerpoint/2010/main" val="456058760"/>
      </p:ext>
    </p:extLst>
  </p:cSld>
  <p:clrMapOvr>
    <a:masterClrMapping/>
  </p:clrMapOvr>
  <p:transition spd="slow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>
            <a:spLocks noGrp="1"/>
          </p:cNvSpPr>
          <p:nvPr>
            <p:ph type="sldNum" sz="quarter" idx="2"/>
          </p:nvPr>
        </p:nvSpPr>
        <p:spPr>
          <a:xfrm>
            <a:off x="23271754" y="12307021"/>
            <a:ext cx="260500" cy="482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51</a:t>
            </a:fld>
            <a:endParaRPr/>
          </a:p>
        </p:txBody>
      </p:sp>
      <p:pic>
        <p:nvPicPr>
          <p:cNvPr id="13" name="Picture 2" descr="Image result for different user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508"/>
          <a:stretch/>
        </p:blipFill>
        <p:spPr bwMode="auto">
          <a:xfrm>
            <a:off x="3584618" y="3974916"/>
            <a:ext cx="17214762" cy="7316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603799" y="11476024"/>
            <a:ext cx="129852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Gather perspective &amp; opinions of different users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472410" y="12328220"/>
            <a:ext cx="110821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Continuously work on improving the functions</a:t>
            </a:r>
          </a:p>
        </p:txBody>
      </p:sp>
      <p:sp>
        <p:nvSpPr>
          <p:cNvPr id="10" name="Shape 285"/>
          <p:cNvSpPr txBox="1">
            <a:spLocks/>
          </p:cNvSpPr>
          <p:nvPr/>
        </p:nvSpPr>
        <p:spPr>
          <a:xfrm>
            <a:off x="3048253" y="780262"/>
            <a:ext cx="18287493" cy="16308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Roboto Bold"/>
                <a:ea typeface="Roboto Bold"/>
                <a:cs typeface="Roboto Bold"/>
                <a:sym typeface="Roboto Bold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hangingPunct="1"/>
            <a:r>
              <a:rPr lang="en-US" sz="96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QUALITY</a:t>
            </a:r>
            <a:r>
              <a:rPr lang="en-US" sz="115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 </a:t>
            </a:r>
            <a:r>
              <a:rPr lang="en-US" sz="96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ASSURANCE</a:t>
            </a:r>
          </a:p>
        </p:txBody>
      </p:sp>
      <p:sp>
        <p:nvSpPr>
          <p:cNvPr id="11" name="Shape 81"/>
          <p:cNvSpPr/>
          <p:nvPr/>
        </p:nvSpPr>
        <p:spPr>
          <a:xfrm>
            <a:off x="11585850" y="2703910"/>
            <a:ext cx="1383341" cy="0"/>
          </a:xfrm>
          <a:prstGeom prst="line">
            <a:avLst/>
          </a:prstGeom>
          <a:ln w="139700">
            <a:solidFill>
              <a:schemeClr val="accent3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" name="TextBox 11"/>
          <p:cNvSpPr txBox="1"/>
          <p:nvPr/>
        </p:nvSpPr>
        <p:spPr>
          <a:xfrm>
            <a:off x="7897128" y="3018051"/>
            <a:ext cx="10144125" cy="81560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USER</a:t>
            </a:r>
            <a:r>
              <a:rPr kumimoji="0" lang="en-US" sz="4800" b="0" i="0" u="none" strike="noStrike" cap="none" spc="0" normalizeH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 TESTING TAKEAWAYS</a:t>
            </a:r>
            <a:endParaRPr kumimoji="0" lang="en-US" sz="4800" b="0" i="0" u="none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latin typeface="Abadi MT Condensed Extra Bold" charset="0"/>
              <a:ea typeface="Abadi MT Condensed Extra Bold" charset="0"/>
              <a:cs typeface="Abadi MT Condensed Extra Bold" charset="0"/>
              <a:sym typeface="Robot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189094120"/>
      </p:ext>
    </p:extLst>
  </p:cSld>
  <p:clrMapOvr>
    <a:masterClrMapping/>
  </p:clrMapOvr>
  <p:transition spd="slow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>
            <a:spLocks noGrp="1"/>
          </p:cNvSpPr>
          <p:nvPr>
            <p:ph type="sldNum" sz="quarter" idx="2"/>
          </p:nvPr>
        </p:nvSpPr>
        <p:spPr>
          <a:xfrm>
            <a:off x="23271754" y="12307021"/>
            <a:ext cx="260500" cy="482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52</a:t>
            </a:fld>
            <a:endParaRPr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253" y="3649611"/>
            <a:ext cx="17616182" cy="10066389"/>
          </a:xfrm>
          <a:prstGeom prst="rect">
            <a:avLst/>
          </a:prstGeom>
        </p:spPr>
      </p:pic>
      <p:sp>
        <p:nvSpPr>
          <p:cNvPr id="15" name="Shape 285"/>
          <p:cNvSpPr txBox="1">
            <a:spLocks/>
          </p:cNvSpPr>
          <p:nvPr/>
        </p:nvSpPr>
        <p:spPr>
          <a:xfrm>
            <a:off x="3048253" y="780262"/>
            <a:ext cx="18287493" cy="16308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Roboto Bold"/>
                <a:ea typeface="Roboto Bold"/>
                <a:cs typeface="Roboto Bold"/>
                <a:sym typeface="Roboto Bold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hangingPunct="1"/>
            <a:r>
              <a:rPr lang="en-US" sz="96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QUALITY</a:t>
            </a:r>
            <a:r>
              <a:rPr lang="en-US" sz="115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 </a:t>
            </a:r>
            <a:r>
              <a:rPr lang="en-US" sz="96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ASSURANCE</a:t>
            </a:r>
          </a:p>
        </p:txBody>
      </p:sp>
      <p:sp>
        <p:nvSpPr>
          <p:cNvPr id="16" name="Shape 81"/>
          <p:cNvSpPr/>
          <p:nvPr/>
        </p:nvSpPr>
        <p:spPr>
          <a:xfrm>
            <a:off x="11585850" y="2703910"/>
            <a:ext cx="1383341" cy="0"/>
          </a:xfrm>
          <a:prstGeom prst="line">
            <a:avLst/>
          </a:prstGeom>
          <a:ln w="139700">
            <a:solidFill>
              <a:schemeClr val="accent3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7" name="TextBox 16"/>
          <p:cNvSpPr txBox="1"/>
          <p:nvPr/>
        </p:nvSpPr>
        <p:spPr>
          <a:xfrm>
            <a:off x="10464438" y="3050259"/>
            <a:ext cx="4394561" cy="81560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BUG METRIC</a:t>
            </a:r>
          </a:p>
        </p:txBody>
      </p:sp>
    </p:spTree>
    <p:extLst>
      <p:ext uri="{BB962C8B-B14F-4D97-AF65-F5344CB8AC3E}">
        <p14:creationId xmlns:p14="http://schemas.microsoft.com/office/powerpoint/2010/main" val="222442539"/>
      </p:ext>
    </p:extLst>
  </p:cSld>
  <p:clrMapOvr>
    <a:masterClrMapping/>
  </p:clrMapOvr>
  <p:transition spd="slow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>
            <a:spLocks noGrp="1"/>
          </p:cNvSpPr>
          <p:nvPr>
            <p:ph type="sldNum" sz="quarter" idx="2"/>
          </p:nvPr>
        </p:nvSpPr>
        <p:spPr>
          <a:xfrm>
            <a:off x="23271754" y="12307021"/>
            <a:ext cx="260500" cy="482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53</a:t>
            </a:fld>
            <a:endParaRPr/>
          </a:p>
        </p:txBody>
      </p:sp>
      <p:sp>
        <p:nvSpPr>
          <p:cNvPr id="8" name="Shape 285"/>
          <p:cNvSpPr txBox="1">
            <a:spLocks/>
          </p:cNvSpPr>
          <p:nvPr/>
        </p:nvSpPr>
        <p:spPr>
          <a:xfrm>
            <a:off x="3048253" y="780262"/>
            <a:ext cx="18287493" cy="16308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Roboto Bold"/>
                <a:ea typeface="Roboto Bold"/>
                <a:cs typeface="Roboto Bold"/>
                <a:sym typeface="Roboto Bold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hangingPunct="1"/>
            <a:r>
              <a:rPr lang="en-US" sz="96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QUALITY</a:t>
            </a:r>
            <a:r>
              <a:rPr lang="en-US" sz="115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 </a:t>
            </a:r>
            <a:r>
              <a:rPr lang="en-US" sz="96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ASSURANCE</a:t>
            </a:r>
          </a:p>
        </p:txBody>
      </p:sp>
      <p:sp>
        <p:nvSpPr>
          <p:cNvPr id="9" name="Shape 81"/>
          <p:cNvSpPr/>
          <p:nvPr/>
        </p:nvSpPr>
        <p:spPr>
          <a:xfrm>
            <a:off x="11585850" y="2703910"/>
            <a:ext cx="1383341" cy="0"/>
          </a:xfrm>
          <a:prstGeom prst="line">
            <a:avLst/>
          </a:prstGeom>
          <a:ln w="139700">
            <a:solidFill>
              <a:schemeClr val="accent3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grpSp>
        <p:nvGrpSpPr>
          <p:cNvPr id="11" name="Group 10"/>
          <p:cNvGrpSpPr/>
          <p:nvPr/>
        </p:nvGrpSpPr>
        <p:grpSpPr>
          <a:xfrm>
            <a:off x="3539612" y="3738253"/>
            <a:ext cx="17031389" cy="10247664"/>
            <a:chOff x="4007473" y="2841171"/>
            <a:chExt cx="17031389" cy="10247664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946"/>
            <a:stretch/>
          </p:blipFill>
          <p:spPr>
            <a:xfrm>
              <a:off x="4007473" y="2841171"/>
              <a:ext cx="17031389" cy="10247664"/>
            </a:xfrm>
            <a:prstGeom prst="rect">
              <a:avLst/>
            </a:prstGeom>
          </p:spPr>
        </p:pic>
        <p:grpSp>
          <p:nvGrpSpPr>
            <p:cNvPr id="13" name="Group 12"/>
            <p:cNvGrpSpPr/>
            <p:nvPr/>
          </p:nvGrpSpPr>
          <p:grpSpPr>
            <a:xfrm>
              <a:off x="5726724" y="4411070"/>
              <a:ext cx="14853951" cy="6284090"/>
              <a:chOff x="5726724" y="4411070"/>
              <a:chExt cx="14853951" cy="6284090"/>
            </a:xfrm>
          </p:grpSpPr>
          <p:sp>
            <p:nvSpPr>
              <p:cNvPr id="14" name="TextBox 13"/>
              <p:cNvSpPr txBox="1"/>
              <p:nvPr/>
            </p:nvSpPr>
            <p:spPr>
              <a:xfrm>
                <a:off x="5876988" y="7509598"/>
                <a:ext cx="62048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182033"/>
                    </a:solidFill>
                  </a:rPr>
                  <a:t>1</a:t>
                </a: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7301087" y="8479095"/>
                <a:ext cx="62048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182033"/>
                    </a:solidFill>
                  </a:rPr>
                  <a:t>1</a:t>
                </a: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12850010" y="8611266"/>
                <a:ext cx="62048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182033"/>
                    </a:solidFill>
                  </a:rPr>
                  <a:t>1</a:t>
                </a: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18536861" y="8262525"/>
                <a:ext cx="62048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182033"/>
                    </a:solidFill>
                  </a:rPr>
                  <a:t>1</a:t>
                </a: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8759790" y="4411070"/>
                <a:ext cx="62048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182033"/>
                    </a:solidFill>
                  </a:rPr>
                  <a:t>2</a:t>
                </a: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10147591" y="6538883"/>
                <a:ext cx="62048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182033"/>
                    </a:solidFill>
                  </a:rPr>
                  <a:t>1</a:t>
                </a: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11536588" y="6055863"/>
                <a:ext cx="62048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182033"/>
                    </a:solidFill>
                  </a:rPr>
                  <a:t>1</a:t>
                </a: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8759790" y="8038549"/>
                <a:ext cx="62048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182033"/>
                    </a:solidFill>
                  </a:rPr>
                  <a:t>2</a:t>
                </a: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10162369" y="8288102"/>
                <a:ext cx="62048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182033"/>
                    </a:solidFill>
                  </a:rPr>
                  <a:t>2</a:t>
                </a:r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11564948" y="7902524"/>
                <a:ext cx="62048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182033"/>
                    </a:solidFill>
                  </a:rPr>
                  <a:t>2</a:t>
                </a:r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8656533" y="9901024"/>
                <a:ext cx="62048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182033"/>
                    </a:solidFill>
                  </a:rPr>
                  <a:t>4</a:t>
                </a: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10068122" y="10048829"/>
                <a:ext cx="62048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182033"/>
                    </a:solidFill>
                  </a:rPr>
                  <a:t>3</a:t>
                </a:r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11536588" y="9927955"/>
                <a:ext cx="62048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182033"/>
                    </a:solidFill>
                  </a:rPr>
                  <a:t>5</a:t>
                </a:r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17115734" y="9745644"/>
                <a:ext cx="62048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182033"/>
                    </a:solidFill>
                  </a:rPr>
                  <a:t>5</a:t>
                </a:r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14386031" y="9130936"/>
                <a:ext cx="62048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182033"/>
                    </a:solidFill>
                  </a:rPr>
                  <a:t>9</a:t>
                </a:r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5726724" y="8479095"/>
                <a:ext cx="77017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182033"/>
                    </a:solidFill>
                  </a:rPr>
                  <a:t>12</a:t>
                </a:r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7265877" y="9455778"/>
                <a:ext cx="77017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182033"/>
                    </a:solidFill>
                  </a:rPr>
                  <a:t>7</a:t>
                </a:r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15730317" y="6215717"/>
                <a:ext cx="62048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182033"/>
                    </a:solidFill>
                  </a:rPr>
                  <a:t>1</a:t>
                </a:r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14348481" y="8155929"/>
                <a:ext cx="62048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182033"/>
                    </a:solidFill>
                  </a:rPr>
                  <a:t>1</a:t>
                </a:r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17163024" y="8828600"/>
                <a:ext cx="62048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182033"/>
                    </a:solidFill>
                  </a:rPr>
                  <a:t>1</a:t>
                </a:r>
              </a:p>
            </p:txBody>
          </p:sp>
          <p:sp>
            <p:nvSpPr>
              <p:cNvPr id="34" name="TextBox 33"/>
              <p:cNvSpPr txBox="1"/>
              <p:nvPr/>
            </p:nvSpPr>
            <p:spPr>
              <a:xfrm>
                <a:off x="19960189" y="8912079"/>
                <a:ext cx="62048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182033"/>
                    </a:solidFill>
                  </a:rPr>
                  <a:t>1</a:t>
                </a:r>
              </a:p>
            </p:txBody>
          </p:sp>
          <p:sp>
            <p:nvSpPr>
              <p:cNvPr id="35" name="TextBox 34"/>
              <p:cNvSpPr txBox="1"/>
              <p:nvPr/>
            </p:nvSpPr>
            <p:spPr>
              <a:xfrm>
                <a:off x="12900858" y="9725020"/>
                <a:ext cx="62048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182033"/>
                    </a:solidFill>
                  </a:rPr>
                  <a:t>6</a:t>
                </a:r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15755380" y="8057427"/>
                <a:ext cx="62048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182033"/>
                    </a:solidFill>
                  </a:rPr>
                  <a:t>2</a:t>
                </a:r>
              </a:p>
            </p:txBody>
          </p:sp>
          <p:sp>
            <p:nvSpPr>
              <p:cNvPr id="37" name="TextBox 36"/>
              <p:cNvSpPr txBox="1"/>
              <p:nvPr/>
            </p:nvSpPr>
            <p:spPr>
              <a:xfrm>
                <a:off x="18579238" y="9199020"/>
                <a:ext cx="62048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182033"/>
                    </a:solidFill>
                  </a:rPr>
                  <a:t>8</a:t>
                </a:r>
              </a:p>
            </p:txBody>
          </p:sp>
          <p:sp>
            <p:nvSpPr>
              <p:cNvPr id="38" name="TextBox 37"/>
              <p:cNvSpPr txBox="1"/>
              <p:nvPr/>
            </p:nvSpPr>
            <p:spPr>
              <a:xfrm>
                <a:off x="19946466" y="9733655"/>
                <a:ext cx="62048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182033"/>
                    </a:solidFill>
                  </a:rPr>
                  <a:t>5</a:t>
                </a:r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15700368" y="9898044"/>
                <a:ext cx="62048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182033"/>
                    </a:solidFill>
                  </a:rPr>
                  <a:t>4</a:t>
                </a:r>
              </a:p>
            </p:txBody>
          </p:sp>
        </p:grpSp>
      </p:grpSp>
      <p:sp>
        <p:nvSpPr>
          <p:cNvPr id="40" name="TextBox 39"/>
          <p:cNvSpPr txBox="1"/>
          <p:nvPr/>
        </p:nvSpPr>
        <p:spPr>
          <a:xfrm>
            <a:off x="10464438" y="3050259"/>
            <a:ext cx="4394561" cy="81560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BUG METRIC</a:t>
            </a:r>
          </a:p>
        </p:txBody>
      </p:sp>
      <p:sp>
        <p:nvSpPr>
          <p:cNvPr id="41" name="Callout: Line 1"/>
          <p:cNvSpPr/>
          <p:nvPr/>
        </p:nvSpPr>
        <p:spPr>
          <a:xfrm flipH="1">
            <a:off x="839147" y="2889506"/>
            <a:ext cx="6304949" cy="1954528"/>
          </a:xfrm>
          <a:prstGeom prst="borderCallout1">
            <a:avLst>
              <a:gd name="adj1" fmla="val 43604"/>
              <a:gd name="adj2" fmla="val -3801"/>
              <a:gd name="adj3" fmla="val 112500"/>
              <a:gd name="adj4" fmla="val -20658"/>
            </a:avLst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Screenings – unable to edit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Delete button removes data for both genders</a:t>
            </a:r>
          </a:p>
        </p:txBody>
      </p:sp>
      <p:sp>
        <p:nvSpPr>
          <p:cNvPr id="42" name="Callout: Line 1"/>
          <p:cNvSpPr/>
          <p:nvPr/>
        </p:nvSpPr>
        <p:spPr>
          <a:xfrm>
            <a:off x="1020452" y="5631317"/>
            <a:ext cx="6725917" cy="1954528"/>
          </a:xfrm>
          <a:prstGeom prst="borderCallout1">
            <a:avLst>
              <a:gd name="adj1" fmla="val 40680"/>
              <a:gd name="adj2" fmla="val 103261"/>
              <a:gd name="adj3" fmla="val 80337"/>
              <a:gd name="adj4" fmla="val 132288"/>
            </a:avLst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Client profile does not display as expected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Information displayed is wrong </a:t>
            </a:r>
          </a:p>
        </p:txBody>
      </p:sp>
      <p:sp>
        <p:nvSpPr>
          <p:cNvPr id="43" name="Callout: Line 1"/>
          <p:cNvSpPr/>
          <p:nvPr/>
        </p:nvSpPr>
        <p:spPr>
          <a:xfrm>
            <a:off x="17418328" y="6565677"/>
            <a:ext cx="5327372" cy="1579012"/>
          </a:xfrm>
          <a:prstGeom prst="borderCallout1">
            <a:avLst>
              <a:gd name="adj1" fmla="val 53838"/>
              <a:gd name="adj2" fmla="val -2526"/>
              <a:gd name="adj3" fmla="val 78875"/>
              <a:gd name="adj4" fmla="val -22783"/>
            </a:avLst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Text Editor – special characters </a:t>
            </a:r>
          </a:p>
        </p:txBody>
      </p:sp>
      <p:sp>
        <p:nvSpPr>
          <p:cNvPr id="44" name="Callout: Line 1"/>
          <p:cNvSpPr/>
          <p:nvPr/>
        </p:nvSpPr>
        <p:spPr>
          <a:xfrm>
            <a:off x="12097463" y="4132441"/>
            <a:ext cx="5590462" cy="1954528"/>
          </a:xfrm>
          <a:prstGeom prst="borderCallout1">
            <a:avLst>
              <a:gd name="adj1" fmla="val 47990"/>
              <a:gd name="adj2" fmla="val -2527"/>
              <a:gd name="adj3" fmla="val 127120"/>
              <a:gd name="adj4" fmla="val -12586"/>
            </a:avLst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Reports – Incorrect values generated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UI – Date picker, Filters</a:t>
            </a:r>
          </a:p>
        </p:txBody>
      </p:sp>
    </p:spTree>
    <p:extLst>
      <p:ext uri="{BB962C8B-B14F-4D97-AF65-F5344CB8AC3E}">
        <p14:creationId xmlns:p14="http://schemas.microsoft.com/office/powerpoint/2010/main" val="1883409435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2" grpId="0" animBg="1"/>
      <p:bldP spid="43" grpId="0" animBg="1"/>
      <p:bldP spid="44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1"/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25" b="3125"/>
          <a:stretch>
            <a:fillRect/>
          </a:stretch>
        </p:blipFill>
        <p:spPr>
          <a:xfrm>
            <a:off x="0" y="0"/>
            <a:ext cx="24384000" cy="13716000"/>
          </a:xfrm>
          <a:prstGeom prst="roundRect">
            <a:avLst>
              <a:gd name="adj" fmla="val 0"/>
            </a:avLst>
          </a:prstGeom>
          <a:solidFill>
            <a:schemeClr val="tx1"/>
          </a:solidFill>
        </p:spPr>
      </p:pic>
      <p:sp>
        <p:nvSpPr>
          <p:cNvPr id="12" name="Shape 539"/>
          <p:cNvSpPr/>
          <p:nvPr/>
        </p:nvSpPr>
        <p:spPr>
          <a:xfrm rot="10800000">
            <a:off x="20331556" y="2582145"/>
            <a:ext cx="4094093" cy="84325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6" h="21600" extrusionOk="0">
                <a:moveTo>
                  <a:pt x="55" y="0"/>
                </a:moveTo>
                <a:lnTo>
                  <a:pt x="3586" y="1752"/>
                </a:lnTo>
                <a:lnTo>
                  <a:pt x="21288" y="10338"/>
                </a:lnTo>
                <a:cubicBezTo>
                  <a:pt x="21491" y="10457"/>
                  <a:pt x="21600" y="10606"/>
                  <a:pt x="21596" y="10760"/>
                </a:cubicBezTo>
                <a:cubicBezTo>
                  <a:pt x="21591" y="10927"/>
                  <a:pt x="21453" y="11087"/>
                  <a:pt x="21212" y="11206"/>
                </a:cubicBezTo>
                <a:lnTo>
                  <a:pt x="0" y="21600"/>
                </a:lnTo>
                <a:lnTo>
                  <a:pt x="55" y="0"/>
                </a:lnTo>
                <a:close/>
              </a:path>
            </a:pathLst>
          </a:custGeom>
          <a:solidFill>
            <a:schemeClr val="accent4">
              <a:alpha val="94831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3" name="Shape 540"/>
          <p:cNvSpPr/>
          <p:nvPr/>
        </p:nvSpPr>
        <p:spPr>
          <a:xfrm rot="10800000">
            <a:off x="13403557" y="-24685"/>
            <a:ext cx="11025680" cy="64897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67" extrusionOk="0">
                <a:moveTo>
                  <a:pt x="71" y="14094"/>
                </a:moveTo>
                <a:cubicBezTo>
                  <a:pt x="718" y="13042"/>
                  <a:pt x="1363" y="11985"/>
                  <a:pt x="2006" y="10923"/>
                </a:cubicBezTo>
                <a:cubicBezTo>
                  <a:pt x="4111" y="7440"/>
                  <a:pt x="6186" y="3906"/>
                  <a:pt x="8230" y="320"/>
                </a:cubicBezTo>
                <a:cubicBezTo>
                  <a:pt x="8354" y="84"/>
                  <a:pt x="8539" y="-33"/>
                  <a:pt x="8724" y="9"/>
                </a:cubicBezTo>
                <a:cubicBezTo>
                  <a:pt x="8850" y="37"/>
                  <a:pt x="8966" y="139"/>
                  <a:pt x="9053" y="296"/>
                </a:cubicBezTo>
                <a:lnTo>
                  <a:pt x="21600" y="21567"/>
                </a:lnTo>
                <a:lnTo>
                  <a:pt x="8691" y="21546"/>
                </a:lnTo>
                <a:lnTo>
                  <a:pt x="2236" y="21536"/>
                </a:lnTo>
                <a:lnTo>
                  <a:pt x="0" y="21533"/>
                </a:lnTo>
                <a:lnTo>
                  <a:pt x="71" y="14094"/>
                </a:lnTo>
                <a:close/>
              </a:path>
            </a:pathLst>
          </a:custGeom>
          <a:solidFill>
            <a:schemeClr val="accent3">
              <a:alpha val="94831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5" name="Shape 542"/>
          <p:cNvSpPr txBox="1">
            <a:spLocks/>
          </p:cNvSpPr>
          <p:nvPr/>
        </p:nvSpPr>
        <p:spPr>
          <a:xfrm>
            <a:off x="16002000" y="446402"/>
            <a:ext cx="7972865" cy="421064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algn="ctr" hangingPunct="1">
              <a:defRPr sz="8400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lang="en-US" sz="7200" dirty="0">
                <a:solidFill>
                  <a:srgbClr val="FFFFFF"/>
                </a:solidFill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  <a:sym typeface="Roboto Bold"/>
              </a:rPr>
              <a:t>PROJECT MANAGEMENT</a:t>
            </a:r>
          </a:p>
        </p:txBody>
      </p:sp>
    </p:spTree>
    <p:extLst>
      <p:ext uri="{BB962C8B-B14F-4D97-AF65-F5344CB8AC3E}">
        <p14:creationId xmlns:p14="http://schemas.microsoft.com/office/powerpoint/2010/main" val="532297698"/>
      </p:ext>
    </p:extLst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Shape 632"/>
          <p:cNvSpPr/>
          <p:nvPr/>
        </p:nvSpPr>
        <p:spPr>
          <a:xfrm>
            <a:off x="1244600" y="9364932"/>
            <a:ext cx="5384809" cy="792232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8100" tIns="38100" rIns="38100" bIns="38100" numCol="1" anchor="t">
            <a:noAutofit/>
          </a:bodyPr>
          <a:lstStyle>
            <a:lvl1pPr algn="ctr">
              <a:defRPr sz="3200">
                <a:solidFill>
                  <a:srgbClr val="38A18A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rPr lang="en-US" sz="6600" dirty="0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ITERATIONS</a:t>
            </a:r>
            <a:endParaRPr sz="6600" dirty="0">
              <a:solidFill>
                <a:schemeClr val="tx2"/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640" name="Shape 640"/>
          <p:cNvSpPr>
            <a:spLocks noGrp="1"/>
          </p:cNvSpPr>
          <p:nvPr>
            <p:ph type="sldNum" sz="quarter" idx="2"/>
          </p:nvPr>
        </p:nvSpPr>
        <p:spPr>
          <a:xfrm>
            <a:off x="23225348" y="12307021"/>
            <a:ext cx="432098" cy="482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55</a:t>
            </a:fld>
            <a:endParaRPr/>
          </a:p>
        </p:txBody>
      </p:sp>
      <p:grpSp>
        <p:nvGrpSpPr>
          <p:cNvPr id="2" name="Group 1"/>
          <p:cNvGrpSpPr/>
          <p:nvPr/>
        </p:nvGrpSpPr>
        <p:grpSpPr>
          <a:xfrm>
            <a:off x="2133011" y="4617215"/>
            <a:ext cx="4023572" cy="4023571"/>
            <a:chOff x="2133011" y="4701083"/>
            <a:chExt cx="4023572" cy="4023571"/>
          </a:xfrm>
        </p:grpSpPr>
        <p:graphicFrame>
          <p:nvGraphicFramePr>
            <p:cNvPr id="633" name="Chart 633"/>
            <p:cNvGraphicFramePr/>
            <p:nvPr>
              <p:extLst>
                <p:ext uri="{D42A27DB-BD31-4B8C-83A1-F6EECF244321}">
                  <p14:modId xmlns:p14="http://schemas.microsoft.com/office/powerpoint/2010/main" val="324651013"/>
                </p:ext>
              </p:extLst>
            </p:nvPr>
          </p:nvGraphicFramePr>
          <p:xfrm>
            <a:off x="2133011" y="4701083"/>
            <a:ext cx="4023572" cy="402357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30" name="Shape 653"/>
            <p:cNvSpPr/>
            <p:nvPr/>
          </p:nvSpPr>
          <p:spPr>
            <a:xfrm>
              <a:off x="2611237" y="5179310"/>
              <a:ext cx="3067117" cy="3067115"/>
            </a:xfrm>
            <a:prstGeom prst="ellipse">
              <a:avLst/>
            </a:prstGeom>
            <a:solidFill>
              <a:srgbClr val="FFFFFF"/>
            </a:solidFill>
            <a:ln w="3175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defRPr sz="30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r>
                <a:rPr lang="en-US" sz="13800" dirty="0">
                  <a:solidFill>
                    <a:schemeClr val="tx2"/>
                  </a:solidFill>
                  <a:latin typeface="Abadi MT Condensed Extra Bold" charset="0"/>
                  <a:ea typeface="Abadi MT Condensed Extra Bold" charset="0"/>
                  <a:cs typeface="Abadi MT Condensed Extra Bold" charset="0"/>
                </a:rPr>
                <a:t>14</a:t>
              </a:r>
              <a:endParaRPr sz="13800" dirty="0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endParaRPr>
            </a:p>
          </p:txBody>
        </p:sp>
      </p:grpSp>
      <p:sp>
        <p:nvSpPr>
          <p:cNvPr id="32" name="Shape 632"/>
          <p:cNvSpPr/>
          <p:nvPr/>
        </p:nvSpPr>
        <p:spPr>
          <a:xfrm>
            <a:off x="9135595" y="9364932"/>
            <a:ext cx="5384809" cy="792232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8100" tIns="38100" rIns="38100" bIns="38100" numCol="1" anchor="t">
            <a:noAutofit/>
          </a:bodyPr>
          <a:lstStyle>
            <a:lvl1pPr algn="ctr">
              <a:defRPr sz="3200">
                <a:solidFill>
                  <a:srgbClr val="38A18A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rPr lang="en-US" sz="6600" dirty="0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USER TESTINGS</a:t>
            </a:r>
            <a:endParaRPr sz="6600" dirty="0">
              <a:solidFill>
                <a:schemeClr val="tx2"/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9816216" y="4617215"/>
            <a:ext cx="4023572" cy="4023571"/>
            <a:chOff x="2133011" y="4701083"/>
            <a:chExt cx="4023572" cy="4023571"/>
          </a:xfrm>
        </p:grpSpPr>
        <p:graphicFrame>
          <p:nvGraphicFramePr>
            <p:cNvPr id="34" name="Chart 633"/>
            <p:cNvGraphicFramePr/>
            <p:nvPr>
              <p:extLst>
                <p:ext uri="{D42A27DB-BD31-4B8C-83A1-F6EECF244321}">
                  <p14:modId xmlns:p14="http://schemas.microsoft.com/office/powerpoint/2010/main" val="1164928223"/>
                </p:ext>
              </p:extLst>
            </p:nvPr>
          </p:nvGraphicFramePr>
          <p:xfrm>
            <a:off x="2133011" y="4701083"/>
            <a:ext cx="4023572" cy="402357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35" name="Shape 653"/>
            <p:cNvSpPr/>
            <p:nvPr/>
          </p:nvSpPr>
          <p:spPr>
            <a:xfrm>
              <a:off x="2611237" y="5179310"/>
              <a:ext cx="3067117" cy="3067115"/>
            </a:xfrm>
            <a:prstGeom prst="ellipse">
              <a:avLst/>
            </a:prstGeom>
            <a:solidFill>
              <a:srgbClr val="FFFFFF"/>
            </a:solidFill>
            <a:ln w="3175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defRPr sz="30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r>
                <a:rPr lang="en-US" sz="13800" dirty="0">
                  <a:solidFill>
                    <a:schemeClr val="tx2"/>
                  </a:solidFill>
                  <a:latin typeface="Abadi MT Condensed Extra Bold" charset="0"/>
                  <a:ea typeface="Abadi MT Condensed Extra Bold" charset="0"/>
                  <a:cs typeface="Abadi MT Condensed Extra Bold" charset="0"/>
                </a:rPr>
                <a:t>4</a:t>
              </a:r>
              <a:endParaRPr sz="13800" dirty="0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endParaRPr>
            </a:p>
          </p:txBody>
        </p:sp>
      </p:grpSp>
      <p:sp>
        <p:nvSpPr>
          <p:cNvPr id="36" name="Shape 632"/>
          <p:cNvSpPr/>
          <p:nvPr/>
        </p:nvSpPr>
        <p:spPr>
          <a:xfrm>
            <a:off x="16611011" y="9364932"/>
            <a:ext cx="6044946" cy="792232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8100" tIns="38100" rIns="38100" bIns="38100" numCol="1" anchor="t">
            <a:noAutofit/>
          </a:bodyPr>
          <a:lstStyle>
            <a:lvl1pPr algn="ctr">
              <a:defRPr sz="3200">
                <a:solidFill>
                  <a:srgbClr val="38A18A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rPr lang="en-US" sz="6600" dirty="0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COMPLETION</a:t>
            </a:r>
            <a:endParaRPr sz="6600" dirty="0">
              <a:solidFill>
                <a:schemeClr val="tx2"/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grpSp>
        <p:nvGrpSpPr>
          <p:cNvPr id="37" name="Group 36"/>
          <p:cNvGrpSpPr/>
          <p:nvPr/>
        </p:nvGrpSpPr>
        <p:grpSpPr>
          <a:xfrm>
            <a:off x="17499422" y="4617215"/>
            <a:ext cx="4023572" cy="4023571"/>
            <a:chOff x="2133011" y="4701083"/>
            <a:chExt cx="4023572" cy="4023571"/>
          </a:xfrm>
        </p:grpSpPr>
        <p:graphicFrame>
          <p:nvGraphicFramePr>
            <p:cNvPr id="38" name="Chart 633"/>
            <p:cNvGraphicFramePr/>
            <p:nvPr>
              <p:extLst>
                <p:ext uri="{D42A27DB-BD31-4B8C-83A1-F6EECF244321}">
                  <p14:modId xmlns:p14="http://schemas.microsoft.com/office/powerpoint/2010/main" val="361761465"/>
                </p:ext>
              </p:extLst>
            </p:nvPr>
          </p:nvGraphicFramePr>
          <p:xfrm>
            <a:off x="2133011" y="4701083"/>
            <a:ext cx="4023572" cy="402357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sp>
          <p:nvSpPr>
            <p:cNvPr id="39" name="Shape 653"/>
            <p:cNvSpPr/>
            <p:nvPr/>
          </p:nvSpPr>
          <p:spPr>
            <a:xfrm>
              <a:off x="2465748" y="5179310"/>
              <a:ext cx="3358098" cy="3067115"/>
            </a:xfrm>
            <a:prstGeom prst="ellipse">
              <a:avLst/>
            </a:prstGeom>
            <a:solidFill>
              <a:srgbClr val="FFFFFF"/>
            </a:solidFill>
            <a:ln w="3175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defRPr sz="30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r>
                <a:rPr lang="en-US" sz="6600" dirty="0">
                  <a:solidFill>
                    <a:schemeClr val="tx2"/>
                  </a:solidFill>
                  <a:latin typeface="Abadi MT Condensed Extra Bold" charset="0"/>
                  <a:ea typeface="Abadi MT Condensed Extra Bold" charset="0"/>
                  <a:cs typeface="Abadi MT Condensed Extra Bold" charset="0"/>
                </a:rPr>
                <a:t>100%</a:t>
              </a:r>
              <a:endParaRPr sz="6600" dirty="0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endParaRPr>
            </a:p>
          </p:txBody>
        </p:sp>
      </p:grpSp>
      <p:sp>
        <p:nvSpPr>
          <p:cNvPr id="19" name="Shape 285"/>
          <p:cNvSpPr txBox="1">
            <a:spLocks/>
          </p:cNvSpPr>
          <p:nvPr/>
        </p:nvSpPr>
        <p:spPr>
          <a:xfrm>
            <a:off x="3048253" y="780262"/>
            <a:ext cx="18287493" cy="16308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Roboto Bold"/>
                <a:ea typeface="Roboto Bold"/>
                <a:cs typeface="Roboto Bold"/>
                <a:sym typeface="Roboto Bold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hangingPunct="1"/>
            <a:r>
              <a:rPr lang="en-US" sz="96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PROJECT</a:t>
            </a:r>
            <a:r>
              <a:rPr lang="en-US" sz="115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 </a:t>
            </a:r>
            <a:r>
              <a:rPr lang="en-US" sz="96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MANAGEMENT</a:t>
            </a:r>
          </a:p>
        </p:txBody>
      </p:sp>
      <p:sp>
        <p:nvSpPr>
          <p:cNvPr id="20" name="Shape 81"/>
          <p:cNvSpPr/>
          <p:nvPr/>
        </p:nvSpPr>
        <p:spPr>
          <a:xfrm>
            <a:off x="11585850" y="2703910"/>
            <a:ext cx="1383341" cy="0"/>
          </a:xfrm>
          <a:prstGeom prst="line">
            <a:avLst/>
          </a:prstGeom>
          <a:ln w="139700">
            <a:solidFill>
              <a:schemeClr val="accent3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1" name="TextBox 20"/>
          <p:cNvSpPr txBox="1"/>
          <p:nvPr/>
        </p:nvSpPr>
        <p:spPr>
          <a:xfrm>
            <a:off x="10464438" y="3050259"/>
            <a:ext cx="4394561" cy="81560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PROGRESS</a:t>
            </a:r>
          </a:p>
        </p:txBody>
      </p:sp>
    </p:spTree>
  </p:cSld>
  <p:clrMapOvr>
    <a:masterClrMapping/>
  </p:clrMapOvr>
  <p:transition spd="slow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Shape 640"/>
          <p:cNvSpPr>
            <a:spLocks noGrp="1"/>
          </p:cNvSpPr>
          <p:nvPr>
            <p:ph type="sldNum" sz="quarter" idx="2"/>
          </p:nvPr>
        </p:nvSpPr>
        <p:spPr>
          <a:xfrm>
            <a:off x="23225348" y="12307021"/>
            <a:ext cx="432098" cy="482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56</a:t>
            </a:fld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9626355" y="5323305"/>
            <a:ext cx="11709391" cy="5370701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r>
              <a:rPr lang="en-US" sz="5400" b="1" dirty="0">
                <a:solidFill>
                  <a:srgbClr val="12141E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Supervisor: Professor Steven Hoi</a:t>
            </a:r>
          </a:p>
          <a:p>
            <a:endParaRPr lang="en-US" sz="2000" b="1" dirty="0">
              <a:solidFill>
                <a:srgbClr val="12141E"/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  <a:p>
            <a:pPr marL="1485717" lvl="1" indent="-5715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rgbClr val="12141E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Bi-weekly meetings</a:t>
            </a:r>
          </a:p>
          <a:p>
            <a:pPr marL="1485717" lvl="1" indent="-5715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rgbClr val="12141E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Update project progress</a:t>
            </a:r>
          </a:p>
          <a:p>
            <a:pPr marL="1485717" lvl="1" indent="-5715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rgbClr val="12141E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Past Iteration &amp; upcoming iteration</a:t>
            </a:r>
          </a:p>
          <a:p>
            <a:pPr marL="1485717" lvl="1" indent="-5715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rgbClr val="12141E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Obtain feedback on project</a:t>
            </a:r>
          </a:p>
          <a:p>
            <a:pPr marL="1485717" lvl="1" indent="-5715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rgbClr val="12141E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Gather suggestions</a:t>
            </a:r>
          </a:p>
        </p:txBody>
      </p:sp>
      <p:pic>
        <p:nvPicPr>
          <p:cNvPr id="11" name="Picture Placeholder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253" y="4473492"/>
            <a:ext cx="4968875" cy="4909897"/>
          </a:xfrm>
          <a:prstGeom prst="ellipse">
            <a:avLst/>
          </a:prstGeom>
        </p:spPr>
      </p:pic>
      <p:sp>
        <p:nvSpPr>
          <p:cNvPr id="9" name="Shape 285"/>
          <p:cNvSpPr txBox="1">
            <a:spLocks/>
          </p:cNvSpPr>
          <p:nvPr/>
        </p:nvSpPr>
        <p:spPr>
          <a:xfrm>
            <a:off x="3048253" y="780262"/>
            <a:ext cx="18287493" cy="16308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Roboto Bold"/>
                <a:ea typeface="Roboto Bold"/>
                <a:cs typeface="Roboto Bold"/>
                <a:sym typeface="Roboto Bold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hangingPunct="1"/>
            <a:r>
              <a:rPr lang="en-US" sz="96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PROJECT</a:t>
            </a:r>
            <a:r>
              <a:rPr lang="en-US" sz="115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 </a:t>
            </a:r>
            <a:r>
              <a:rPr lang="en-US" sz="96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MANAGEMENT</a:t>
            </a:r>
          </a:p>
        </p:txBody>
      </p:sp>
      <p:sp>
        <p:nvSpPr>
          <p:cNvPr id="10" name="Shape 81"/>
          <p:cNvSpPr/>
          <p:nvPr/>
        </p:nvSpPr>
        <p:spPr>
          <a:xfrm>
            <a:off x="11585850" y="2703910"/>
            <a:ext cx="1383341" cy="0"/>
          </a:xfrm>
          <a:prstGeom prst="line">
            <a:avLst/>
          </a:prstGeom>
          <a:ln w="139700">
            <a:solidFill>
              <a:schemeClr val="accent3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" name="TextBox 11"/>
          <p:cNvSpPr txBox="1"/>
          <p:nvPr/>
        </p:nvSpPr>
        <p:spPr>
          <a:xfrm>
            <a:off x="7362620" y="3051584"/>
            <a:ext cx="9829799" cy="81560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STAKEHOLDER MANAGEMENT</a:t>
            </a:r>
          </a:p>
        </p:txBody>
      </p:sp>
    </p:spTree>
    <p:extLst>
      <p:ext uri="{BB962C8B-B14F-4D97-AF65-F5344CB8AC3E}">
        <p14:creationId xmlns:p14="http://schemas.microsoft.com/office/powerpoint/2010/main" val="2043785196"/>
      </p:ext>
    </p:extLst>
  </p:cSld>
  <p:clrMapOvr>
    <a:masterClrMapping/>
  </p:clrMapOvr>
  <p:transition spd="slow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Shape 640"/>
          <p:cNvSpPr>
            <a:spLocks noGrp="1"/>
          </p:cNvSpPr>
          <p:nvPr>
            <p:ph type="sldNum" sz="quarter" idx="2"/>
          </p:nvPr>
        </p:nvSpPr>
        <p:spPr>
          <a:xfrm>
            <a:off x="23225348" y="12307021"/>
            <a:ext cx="432098" cy="482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57</a:t>
            </a:fld>
            <a:endParaRPr/>
          </a:p>
        </p:txBody>
      </p:sp>
      <p:sp>
        <p:nvSpPr>
          <p:cNvPr id="9" name="Shape 285"/>
          <p:cNvSpPr txBox="1">
            <a:spLocks/>
          </p:cNvSpPr>
          <p:nvPr/>
        </p:nvSpPr>
        <p:spPr>
          <a:xfrm>
            <a:off x="3048253" y="780262"/>
            <a:ext cx="18287493" cy="16308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Roboto Bold"/>
                <a:ea typeface="Roboto Bold"/>
                <a:cs typeface="Roboto Bold"/>
                <a:sym typeface="Roboto Bold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hangingPunct="1"/>
            <a:r>
              <a:rPr lang="en-US" sz="96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PROJECT</a:t>
            </a:r>
            <a:r>
              <a:rPr lang="en-US" sz="115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 </a:t>
            </a:r>
            <a:r>
              <a:rPr lang="en-US" sz="96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MANAGEMENT</a:t>
            </a:r>
          </a:p>
        </p:txBody>
      </p:sp>
      <p:sp>
        <p:nvSpPr>
          <p:cNvPr id="10" name="Shape 81"/>
          <p:cNvSpPr/>
          <p:nvPr/>
        </p:nvSpPr>
        <p:spPr>
          <a:xfrm>
            <a:off x="11585850" y="2703910"/>
            <a:ext cx="1383341" cy="0"/>
          </a:xfrm>
          <a:prstGeom prst="line">
            <a:avLst/>
          </a:prstGeom>
          <a:ln w="139700">
            <a:solidFill>
              <a:schemeClr val="accent3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" name="TextBox 11"/>
          <p:cNvSpPr txBox="1"/>
          <p:nvPr/>
        </p:nvSpPr>
        <p:spPr>
          <a:xfrm>
            <a:off x="7362620" y="3051584"/>
            <a:ext cx="9829799" cy="81560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STAKEHOLDER MANAGEMENT</a:t>
            </a:r>
          </a:p>
        </p:txBody>
      </p:sp>
      <p:pic>
        <p:nvPicPr>
          <p:cNvPr id="13" name="Picture 4" descr="Image result for ulink assist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02" b="99332" l="1298" r="99323">
                        <a14:foregroundMark x1="65463" y1="76872" x2="65463" y2="76872"/>
                        <a14:foregroundMark x1="69018" y1="80749" x2="69018" y2="80749"/>
                        <a14:foregroundMark x1="74436" y1="83422" x2="74436" y2="83422"/>
                        <a14:foregroundMark x1="70711" y1="90107" x2="70711" y2="90107"/>
                        <a14:foregroundMark x1="70711" y1="94118" x2="70711" y2="94118"/>
                        <a14:foregroundMark x1="72404" y1="93717" x2="72404" y2="93717"/>
                        <a14:foregroundMark x1="74097" y1="89037" x2="74097" y2="89037"/>
                        <a14:foregroundMark x1="84255" y1="84358" x2="84255" y2="84358"/>
                        <a14:foregroundMark x1="88149" y1="81952" x2="88149" y2="81952"/>
                        <a14:foregroundMark x1="92889" y1="82353" x2="92889" y2="82353"/>
                        <a14:foregroundMark x1="92551" y1="85963" x2="92551" y2="85963"/>
                        <a14:foregroundMark x1="87980" y1="89973" x2="87980" y2="89973"/>
                        <a14:foregroundMark x1="77822" y1="88102" x2="77822" y2="88102"/>
                        <a14:foregroundMark x1="66986" y1="91444" x2="66986" y2="91444"/>
                        <a14:foregroundMark x1="69018" y1="92246" x2="69018" y2="92246"/>
                        <a14:foregroundMark x1="75451" y1="93717" x2="75451" y2="93717"/>
                        <a14:foregroundMark x1="78668" y1="93850" x2="78668" y2="93850"/>
                        <a14:foregroundMark x1="80869" y1="91444" x2="80869" y2="91444"/>
                        <a14:foregroundMark x1="73081" y1="91979" x2="73081" y2="91979"/>
                        <a14:foregroundMark x1="73758" y1="92112" x2="73758" y2="92112"/>
                        <a14:foregroundMark x1="83747" y1="94786" x2="83747" y2="94786"/>
                        <a14:foregroundMark x1="88318" y1="93850" x2="88318" y2="93850"/>
                        <a14:foregroundMark x1="91027" y1="94519" x2="91027" y2="94519"/>
                        <a14:foregroundMark x1="94244" y1="94786" x2="94244" y2="94786"/>
                        <a14:foregroundMark x1="86795" y1="93449" x2="86795" y2="93449"/>
                        <a14:foregroundMark x1="80700" y1="95722" x2="80700" y2="95722"/>
                        <a14:foregroundMark x1="80023" y1="94652" x2="80023" y2="94652"/>
                        <a14:foregroundMark x1="80361" y1="93717" x2="80361" y2="93717"/>
                        <a14:foregroundMark x1="86287" y1="95722" x2="86287" y2="957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323" y="6400800"/>
            <a:ext cx="3701889" cy="4687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9626355" y="4784696"/>
            <a:ext cx="11709391" cy="6447919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r>
              <a:rPr lang="en-US" sz="5400" b="1" dirty="0">
                <a:solidFill>
                  <a:srgbClr val="12141E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Sponsor: </a:t>
            </a:r>
            <a:r>
              <a:rPr lang="en-US" sz="5400" b="1" dirty="0" err="1">
                <a:solidFill>
                  <a:srgbClr val="12141E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Ms</a:t>
            </a:r>
            <a:r>
              <a:rPr lang="en-US" sz="5400" b="1" dirty="0">
                <a:solidFill>
                  <a:srgbClr val="12141E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 Linda </a:t>
            </a:r>
            <a:r>
              <a:rPr lang="en-US" sz="5400" b="1" dirty="0" err="1">
                <a:solidFill>
                  <a:srgbClr val="12141E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Siow</a:t>
            </a:r>
            <a:endParaRPr lang="en-US" sz="5400" b="1" dirty="0">
              <a:solidFill>
                <a:srgbClr val="12141E"/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  <a:p>
            <a:endParaRPr lang="en-US" sz="2000" b="1" dirty="0">
              <a:solidFill>
                <a:srgbClr val="12141E"/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  <a:p>
            <a:pPr marL="1485717" lvl="1" indent="-5715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rgbClr val="12141E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Bi-weekly meetings</a:t>
            </a:r>
          </a:p>
          <a:p>
            <a:pPr marL="1485717" lvl="1" indent="-5715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rgbClr val="12141E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Skype &amp; emails</a:t>
            </a:r>
          </a:p>
          <a:p>
            <a:pPr marL="1485717" lvl="1" indent="-5715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rgbClr val="12141E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Update project progress</a:t>
            </a:r>
          </a:p>
          <a:p>
            <a:pPr marL="1485717" lvl="1" indent="-5715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rgbClr val="12141E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User Testing</a:t>
            </a:r>
          </a:p>
          <a:p>
            <a:pPr marL="1485717" lvl="1" indent="-5715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rgbClr val="12141E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Clarify user requirements</a:t>
            </a:r>
          </a:p>
          <a:p>
            <a:pPr marL="1485717" lvl="1" indent="-5715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rgbClr val="12141E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Gather feedback on prototype</a:t>
            </a:r>
          </a:p>
        </p:txBody>
      </p:sp>
      <p:pic>
        <p:nvPicPr>
          <p:cNvPr id="15" name="Picture Placeholder 9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8927" y="5278765"/>
            <a:ext cx="4988147" cy="466131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605133093"/>
      </p:ext>
    </p:extLst>
  </p:cSld>
  <p:clrMapOvr>
    <a:masterClrMapping/>
  </p:clrMapOvr>
  <p:transition spd="slow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Shape 640"/>
          <p:cNvSpPr>
            <a:spLocks noGrp="1"/>
          </p:cNvSpPr>
          <p:nvPr>
            <p:ph type="sldNum" sz="quarter" idx="2"/>
          </p:nvPr>
        </p:nvSpPr>
        <p:spPr>
          <a:xfrm>
            <a:off x="23225348" y="12307021"/>
            <a:ext cx="432098" cy="482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58</a:t>
            </a:fld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11728704" y="4823313"/>
            <a:ext cx="11709391" cy="5062924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914217" lvl="1" indent="0"/>
            <a:endParaRPr lang="en-US" sz="5400" dirty="0">
              <a:solidFill>
                <a:srgbClr val="12141E"/>
              </a:solidFill>
              <a:latin typeface="Axure Handwriting" panose="020B0402020200020204" pitchFamily="34" charset="0"/>
            </a:endParaRPr>
          </a:p>
          <a:p>
            <a:pPr marL="914217" lvl="1" indent="0"/>
            <a:r>
              <a:rPr lang="en-US" sz="5400" b="1" dirty="0">
                <a:solidFill>
                  <a:srgbClr val="12141E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Team</a:t>
            </a:r>
          </a:p>
          <a:p>
            <a:pPr marL="1485717" lvl="1" indent="-5715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rgbClr val="12141E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Weekly meetings</a:t>
            </a:r>
          </a:p>
          <a:p>
            <a:pPr marL="1485717" lvl="1" indent="-5715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rgbClr val="12141E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Changes in scope &amp; timeline</a:t>
            </a:r>
          </a:p>
          <a:p>
            <a:pPr marL="1485717" lvl="1" indent="-5715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rgbClr val="12141E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Integration, testing &amp; debugging sessions</a:t>
            </a:r>
            <a:endParaRPr lang="en-US" dirty="0">
              <a:solidFill>
                <a:srgbClr val="12141E"/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150" y="4530481"/>
            <a:ext cx="11544300" cy="7919927"/>
          </a:xfrm>
          <a:prstGeom prst="rect">
            <a:avLst/>
          </a:prstGeom>
        </p:spPr>
      </p:pic>
      <p:sp>
        <p:nvSpPr>
          <p:cNvPr id="9" name="Shape 285"/>
          <p:cNvSpPr txBox="1">
            <a:spLocks/>
          </p:cNvSpPr>
          <p:nvPr/>
        </p:nvSpPr>
        <p:spPr>
          <a:xfrm>
            <a:off x="3048253" y="780262"/>
            <a:ext cx="18287493" cy="16308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Roboto Bold"/>
                <a:ea typeface="Roboto Bold"/>
                <a:cs typeface="Roboto Bold"/>
                <a:sym typeface="Roboto Bold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hangingPunct="1"/>
            <a:r>
              <a:rPr lang="en-US" sz="96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PROJECT</a:t>
            </a:r>
            <a:r>
              <a:rPr lang="en-US" sz="115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 </a:t>
            </a:r>
            <a:r>
              <a:rPr lang="en-US" sz="96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MANAGEMENT</a:t>
            </a:r>
          </a:p>
        </p:txBody>
      </p:sp>
      <p:sp>
        <p:nvSpPr>
          <p:cNvPr id="10" name="Shape 81"/>
          <p:cNvSpPr/>
          <p:nvPr/>
        </p:nvSpPr>
        <p:spPr>
          <a:xfrm>
            <a:off x="11585850" y="2703910"/>
            <a:ext cx="1383341" cy="0"/>
          </a:xfrm>
          <a:prstGeom prst="line">
            <a:avLst/>
          </a:prstGeom>
          <a:ln w="139700">
            <a:solidFill>
              <a:schemeClr val="accent3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1" name="TextBox 10"/>
          <p:cNvSpPr txBox="1"/>
          <p:nvPr/>
        </p:nvSpPr>
        <p:spPr>
          <a:xfrm>
            <a:off x="7362620" y="3051584"/>
            <a:ext cx="9829799" cy="81560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STAKEHOLDER MANAGEMENT</a:t>
            </a:r>
          </a:p>
        </p:txBody>
      </p:sp>
    </p:spTree>
    <p:extLst>
      <p:ext uri="{BB962C8B-B14F-4D97-AF65-F5344CB8AC3E}">
        <p14:creationId xmlns:p14="http://schemas.microsoft.com/office/powerpoint/2010/main" val="1650540165"/>
      </p:ext>
    </p:extLst>
  </p:cSld>
  <p:clrMapOvr>
    <a:masterClrMapping/>
  </p:clrMapOvr>
  <p:transition spd="slow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Shape 640"/>
          <p:cNvSpPr>
            <a:spLocks noGrp="1"/>
          </p:cNvSpPr>
          <p:nvPr>
            <p:ph type="sldNum" sz="quarter" idx="2"/>
          </p:nvPr>
        </p:nvSpPr>
        <p:spPr>
          <a:xfrm>
            <a:off x="23225348" y="12307021"/>
            <a:ext cx="432098" cy="482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59</a:t>
            </a:fld>
            <a:endParaRPr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8200" y="3824306"/>
            <a:ext cx="17593820" cy="9891694"/>
          </a:xfrm>
          <a:prstGeom prst="rect">
            <a:avLst/>
          </a:prstGeom>
        </p:spPr>
      </p:pic>
      <p:pic>
        <p:nvPicPr>
          <p:cNvPr id="9" name="Picture 2" descr="https://lh6.googleusercontent.com/662aOheRt6Oqql3j5FOk6wOa4r1zYgTkpwgi3wN1aFDk7cXyN-bMAG4H4PJoY56UqYBTTjW-jhHWdZOkHu219pd4f6YLkVxRK2Vg1o1nE4RnLO0vXTQXzORTz4ptC4YK-Nsme_KGTEU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9614" y="10277319"/>
            <a:ext cx="623358" cy="615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s://lh6.googleusercontent.com/662aOheRt6Oqql3j5FOk6wOa4r1zYgTkpwgi3wN1aFDk7cXyN-bMAG4H4PJoY56UqYBTTjW-jhHWdZOkHu219pd4f6YLkVxRK2Vg1o1nE4RnLO0vXTQXzORTz4ptC4YK-Nsme_KGTEU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9014" y="5375119"/>
            <a:ext cx="623358" cy="615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https://lh6.googleusercontent.com/662aOheRt6Oqql3j5FOk6wOa4r1zYgTkpwgi3wN1aFDk7cXyN-bMAG4H4PJoY56UqYBTTjW-jhHWdZOkHu219pd4f6YLkVxRK2Vg1o1nE4RnLO0vXTQXzORTz4ptC4YK-Nsme_KGTEU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7786" y="7051519"/>
            <a:ext cx="623358" cy="615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https://lh6.googleusercontent.com/662aOheRt6Oqql3j5FOk6wOa4r1zYgTkpwgi3wN1aFDk7cXyN-bMAG4H4PJoY56UqYBTTjW-jhHWdZOkHu219pd4f6YLkVxRK2Vg1o1nE4RnLO0vXTQXzORTz4ptC4YK-Nsme_KGTEU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54162" y="5375119"/>
            <a:ext cx="623358" cy="615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https://lh6.googleusercontent.com/662aOheRt6Oqql3j5FOk6wOa4r1zYgTkpwgi3wN1aFDk7cXyN-bMAG4H4PJoY56UqYBTTjW-jhHWdZOkHu219pd4f6YLkVxRK2Vg1o1nE4RnLO0vXTQXzORTz4ptC4YK-Nsme_KGTEU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63431" y="9238035"/>
            <a:ext cx="623358" cy="615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https://lh6.googleusercontent.com/662aOheRt6Oqql3j5FOk6wOa4r1zYgTkpwgi3wN1aFDk7cXyN-bMAG4H4PJoY56UqYBTTjW-jhHWdZOkHu219pd4f6YLkVxRK2Vg1o1nE4RnLO0vXTQXzORTz4ptC4YK-Nsme_KGTEU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25814" y="7666566"/>
            <a:ext cx="623358" cy="615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https://lh6.googleusercontent.com/662aOheRt6Oqql3j5FOk6wOa4r1zYgTkpwgi3wN1aFDk7cXyN-bMAG4H4PJoY56UqYBTTjW-jhHWdZOkHu219pd4f6YLkVxRK2Vg1o1nE4RnLO0vXTQXzORTz4ptC4YK-Nsme_KGTEU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14586" y="5011953"/>
            <a:ext cx="623358" cy="615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https://lh6.googleusercontent.com/662aOheRt6Oqql3j5FOk6wOa4r1zYgTkpwgi3wN1aFDk7cXyN-bMAG4H4PJoY56UqYBTTjW-jhHWdZOkHu219pd4f6YLkVxRK2Vg1o1nE4RnLO0vXTQXzORTz4ptC4YK-Nsme_KGTEU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16545" y="7051519"/>
            <a:ext cx="623358" cy="615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https://lh6.googleusercontent.com/662aOheRt6Oqql3j5FOk6wOa4r1zYgTkpwgi3wN1aFDk7cXyN-bMAG4H4PJoY56UqYBTTjW-jhHWdZOkHu219pd4f6YLkVxRK2Vg1o1nE4RnLO0vXTQXzORTz4ptC4YK-Nsme_KGTEU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61168" y="10860008"/>
            <a:ext cx="623358" cy="615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https://lh6.googleusercontent.com/662aOheRt6Oqql3j5FOk6wOa4r1zYgTkpwgi3wN1aFDk7cXyN-bMAG4H4PJoY56UqYBTTjW-jhHWdZOkHu219pd4f6YLkVxRK2Vg1o1nE4RnLO0vXTQXzORTz4ptC4YK-Nsme_KGTEU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26614" y="6436472"/>
            <a:ext cx="623358" cy="615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https://lh6.googleusercontent.com/662aOheRt6Oqql3j5FOk6wOa4r1zYgTkpwgi3wN1aFDk7cXyN-bMAG4H4PJoY56UqYBTTjW-jhHWdZOkHu219pd4f6YLkVxRK2Vg1o1nE4RnLO0vXTQXzORTz4ptC4YK-Nsme_KGTEU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14935" y="8462629"/>
            <a:ext cx="623358" cy="615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Shape 285"/>
          <p:cNvSpPr txBox="1">
            <a:spLocks/>
          </p:cNvSpPr>
          <p:nvPr/>
        </p:nvSpPr>
        <p:spPr>
          <a:xfrm>
            <a:off x="3048253" y="780262"/>
            <a:ext cx="18287493" cy="16308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Roboto Bold"/>
                <a:ea typeface="Roboto Bold"/>
                <a:cs typeface="Roboto Bold"/>
                <a:sym typeface="Roboto Bold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hangingPunct="1"/>
            <a:r>
              <a:rPr lang="en-US" sz="96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PROJECT</a:t>
            </a:r>
            <a:r>
              <a:rPr lang="en-US" sz="115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 </a:t>
            </a:r>
            <a:r>
              <a:rPr lang="en-US" sz="96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MANAGEMENT</a:t>
            </a:r>
          </a:p>
        </p:txBody>
      </p:sp>
      <p:sp>
        <p:nvSpPr>
          <p:cNvPr id="21" name="Shape 81"/>
          <p:cNvSpPr/>
          <p:nvPr/>
        </p:nvSpPr>
        <p:spPr>
          <a:xfrm>
            <a:off x="11585850" y="2703910"/>
            <a:ext cx="1383341" cy="0"/>
          </a:xfrm>
          <a:prstGeom prst="line">
            <a:avLst/>
          </a:prstGeom>
          <a:ln w="139700">
            <a:solidFill>
              <a:schemeClr val="accent3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2" name="TextBox 21"/>
          <p:cNvSpPr txBox="1"/>
          <p:nvPr/>
        </p:nvSpPr>
        <p:spPr>
          <a:xfrm>
            <a:off x="8922594" y="3051584"/>
            <a:ext cx="6917310" cy="81560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ACCEPTANCE</a:t>
            </a:r>
            <a:r>
              <a:rPr kumimoji="0" lang="en-US" sz="4800" b="0" i="0" u="none" strike="noStrike" cap="none" spc="0" normalizeH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 SCOPE</a:t>
            </a:r>
            <a:endParaRPr kumimoji="0" lang="en-US" sz="4800" b="0" i="0" u="none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latin typeface="Abadi MT Condensed Extra Bold" charset="0"/>
              <a:ea typeface="Abadi MT Condensed Extra Bold" charset="0"/>
              <a:cs typeface="Abadi MT Condensed Extra Bold" charset="0"/>
              <a:sym typeface="Robot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482840583"/>
      </p:ext>
    </p:extLst>
  </p:cSld>
  <p:clrMapOvr>
    <a:masterClrMapping/>
  </p:clrMapOvr>
  <p:transition spd="slow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6</a:t>
            </a:fld>
            <a:endParaRPr/>
          </a:p>
        </p:txBody>
      </p:sp>
      <p:pic>
        <p:nvPicPr>
          <p:cNvPr id="2" name="Picture Placeholder 1"/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75" r="6575"/>
          <a:stretch>
            <a:fillRect/>
          </a:stretch>
        </p:blipFill>
        <p:spPr>
          <a:xfrm>
            <a:off x="16959563" y="4262222"/>
            <a:ext cx="6546628" cy="6544164"/>
          </a:xfrm>
          <a:ln w="38100">
            <a:solidFill>
              <a:schemeClr val="accent3"/>
            </a:solidFill>
          </a:ln>
        </p:spPr>
      </p:pic>
      <p:pic>
        <p:nvPicPr>
          <p:cNvPr id="7" name="Picture Placeholder 6"/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912607" y="4262222"/>
            <a:ext cx="6544164" cy="6544164"/>
          </a:xfrm>
          <a:ln w="38100">
            <a:solidFill>
              <a:schemeClr val="accent3"/>
            </a:solidFill>
          </a:ln>
        </p:spPr>
      </p:pic>
      <p:pic>
        <p:nvPicPr>
          <p:cNvPr id="8" name="Picture Placeholder 7"/>
          <p:cNvPicPr>
            <a:picLocks noGrp="1" noChangeAspect="1"/>
          </p:cNvPicPr>
          <p:nvPr>
            <p:ph type="pic" sz="quarter"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33" r="18733"/>
          <a:stretch>
            <a:fillRect/>
          </a:stretch>
        </p:blipFill>
        <p:spPr>
          <a:xfrm>
            <a:off x="814831" y="4266049"/>
            <a:ext cx="6546628" cy="6544164"/>
          </a:xfrm>
          <a:ln w="38100">
            <a:solidFill>
              <a:schemeClr val="accent3"/>
            </a:solidFill>
          </a:ln>
        </p:spPr>
      </p:pic>
      <p:sp>
        <p:nvSpPr>
          <p:cNvPr id="328" name="Shape 328"/>
          <p:cNvSpPr/>
          <p:nvPr/>
        </p:nvSpPr>
        <p:spPr>
          <a:xfrm>
            <a:off x="17454452" y="11132129"/>
            <a:ext cx="5264304" cy="792232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8100" tIns="38100" rIns="38100" bIns="38100" numCol="1" anchor="t">
            <a:noAutofit/>
          </a:bodyPr>
          <a:lstStyle>
            <a:lvl1pPr algn="ctr">
              <a:defRPr sz="3200">
                <a:solidFill>
                  <a:srgbClr val="38A18A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rPr lang="en-US" sz="4400" dirty="0">
                <a:solidFill>
                  <a:schemeClr val="accent3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Difficult to determine engagements with stakeholders</a:t>
            </a:r>
          </a:p>
        </p:txBody>
      </p:sp>
      <p:sp>
        <p:nvSpPr>
          <p:cNvPr id="332" name="Shape 332"/>
          <p:cNvSpPr/>
          <p:nvPr/>
        </p:nvSpPr>
        <p:spPr>
          <a:xfrm>
            <a:off x="9979477" y="11132129"/>
            <a:ext cx="4410425" cy="792232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8100" tIns="38100" rIns="38100" bIns="38100" numCol="1" anchor="t">
            <a:noAutofit/>
          </a:bodyPr>
          <a:lstStyle>
            <a:lvl1pPr algn="ctr">
              <a:defRPr sz="3200">
                <a:solidFill>
                  <a:srgbClr val="38A18A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rPr lang="en-US" sz="4400" dirty="0">
                <a:solidFill>
                  <a:schemeClr val="accent3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Difficult to keep track of teams</a:t>
            </a:r>
            <a:r>
              <a:rPr lang="en-US" sz="4400">
                <a:solidFill>
                  <a:schemeClr val="accent3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’ performance</a:t>
            </a:r>
            <a:endParaRPr lang="en-US" sz="4400" dirty="0">
              <a:solidFill>
                <a:schemeClr val="accent3"/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30" name="Shape 339"/>
          <p:cNvSpPr txBox="1">
            <a:spLocks/>
          </p:cNvSpPr>
          <p:nvPr/>
        </p:nvSpPr>
        <p:spPr>
          <a:xfrm>
            <a:off x="3040944" y="781694"/>
            <a:ext cx="18287493" cy="16308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Roboto Bold"/>
                <a:ea typeface="Roboto Bold"/>
                <a:cs typeface="Roboto Bold"/>
                <a:sym typeface="Roboto Bold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hangingPunct="1"/>
            <a:r>
              <a:rPr lang="en-US" sz="96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PROBLEM</a:t>
            </a:r>
            <a:endParaRPr lang="en-US" sz="13800" dirty="0">
              <a:latin typeface="Aharoni" panose="02010803020104030203" pitchFamily="2" charset="-79"/>
              <a:ea typeface="Abadi MT Condensed Extra Bold" charset="0"/>
              <a:cs typeface="Aharoni" panose="02010803020104030203" pitchFamily="2" charset="-79"/>
            </a:endParaRPr>
          </a:p>
        </p:txBody>
      </p:sp>
      <p:sp>
        <p:nvSpPr>
          <p:cNvPr id="31" name="Shape 341"/>
          <p:cNvSpPr/>
          <p:nvPr/>
        </p:nvSpPr>
        <p:spPr>
          <a:xfrm>
            <a:off x="3045541" y="2252118"/>
            <a:ext cx="18278298" cy="10157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>
            <a:normAutofit/>
          </a:bodyPr>
          <a:lstStyle>
            <a:lvl1pPr algn="ctr">
              <a:defRPr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endParaRPr dirty="0"/>
          </a:p>
        </p:txBody>
      </p:sp>
      <p:sp>
        <p:nvSpPr>
          <p:cNvPr id="33" name="Shape 332"/>
          <p:cNvSpPr/>
          <p:nvPr/>
        </p:nvSpPr>
        <p:spPr>
          <a:xfrm>
            <a:off x="1221638" y="11177049"/>
            <a:ext cx="6230102" cy="792232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8100" tIns="38100" rIns="38100" bIns="38100" numCol="1" anchor="t">
            <a:noAutofit/>
          </a:bodyPr>
          <a:lstStyle>
            <a:lvl1pPr algn="ctr">
              <a:defRPr sz="3200">
                <a:solidFill>
                  <a:srgbClr val="38A18A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rPr lang="en-US" sz="4400" dirty="0">
                <a:solidFill>
                  <a:schemeClr val="accent3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No platform for ULINK to recommend screenings to clients</a:t>
            </a:r>
          </a:p>
        </p:txBody>
      </p:sp>
      <p:sp>
        <p:nvSpPr>
          <p:cNvPr id="12" name="Shape 81"/>
          <p:cNvSpPr/>
          <p:nvPr/>
        </p:nvSpPr>
        <p:spPr>
          <a:xfrm>
            <a:off x="11585850" y="2703910"/>
            <a:ext cx="1383341" cy="0"/>
          </a:xfrm>
          <a:prstGeom prst="line">
            <a:avLst/>
          </a:prstGeom>
          <a:ln w="139700">
            <a:solidFill>
              <a:schemeClr val="accent3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4195906"/>
      </p:ext>
    </p:extLst>
  </p:cSld>
  <p:clrMapOvr>
    <a:masterClrMapping/>
  </p:clrMapOvr>
  <p:transition spd="slow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Shape 640"/>
          <p:cNvSpPr>
            <a:spLocks noGrp="1"/>
          </p:cNvSpPr>
          <p:nvPr>
            <p:ph type="sldNum" sz="quarter" idx="2"/>
          </p:nvPr>
        </p:nvSpPr>
        <p:spPr>
          <a:xfrm>
            <a:off x="23225348" y="12307021"/>
            <a:ext cx="432098" cy="482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60</a:t>
            </a:fld>
            <a:endParaRPr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4307" y="3744888"/>
            <a:ext cx="17875384" cy="9971112"/>
          </a:xfrm>
          <a:prstGeom prst="rect">
            <a:avLst/>
          </a:prstGeom>
        </p:spPr>
      </p:pic>
      <p:sp>
        <p:nvSpPr>
          <p:cNvPr id="9" name="Shape 285"/>
          <p:cNvSpPr txBox="1">
            <a:spLocks/>
          </p:cNvSpPr>
          <p:nvPr/>
        </p:nvSpPr>
        <p:spPr>
          <a:xfrm>
            <a:off x="3048253" y="780262"/>
            <a:ext cx="18287493" cy="16308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Roboto Bold"/>
                <a:ea typeface="Roboto Bold"/>
                <a:cs typeface="Roboto Bold"/>
                <a:sym typeface="Roboto Bold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hangingPunct="1"/>
            <a:r>
              <a:rPr lang="en-US" sz="96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PROJECT</a:t>
            </a:r>
            <a:r>
              <a:rPr lang="en-US" sz="115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 </a:t>
            </a:r>
            <a:r>
              <a:rPr lang="en-US" sz="96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MANAGEMENT</a:t>
            </a:r>
          </a:p>
        </p:txBody>
      </p:sp>
      <p:sp>
        <p:nvSpPr>
          <p:cNvPr id="10" name="Shape 81"/>
          <p:cNvSpPr/>
          <p:nvPr/>
        </p:nvSpPr>
        <p:spPr>
          <a:xfrm>
            <a:off x="11585850" y="2703910"/>
            <a:ext cx="1383341" cy="0"/>
          </a:xfrm>
          <a:prstGeom prst="line">
            <a:avLst/>
          </a:prstGeom>
          <a:ln w="139700">
            <a:solidFill>
              <a:schemeClr val="accent3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1" name="TextBox 10"/>
          <p:cNvSpPr txBox="1"/>
          <p:nvPr/>
        </p:nvSpPr>
        <p:spPr>
          <a:xfrm>
            <a:off x="8922594" y="3051584"/>
            <a:ext cx="6917310" cy="81560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MIDTERM</a:t>
            </a:r>
            <a:r>
              <a:rPr kumimoji="0" lang="en-US" sz="4800" b="0" i="0" u="none" strike="noStrike" cap="none" spc="0" normalizeH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 SCOPE</a:t>
            </a:r>
            <a:endParaRPr kumimoji="0" lang="en-US" sz="4800" b="0" i="0" u="none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latin typeface="Abadi MT Condensed Extra Bold" charset="0"/>
              <a:ea typeface="Abadi MT Condensed Extra Bold" charset="0"/>
              <a:cs typeface="Abadi MT Condensed Extra Bold" charset="0"/>
              <a:sym typeface="Robot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090816727"/>
      </p:ext>
    </p:extLst>
  </p:cSld>
  <p:clrMapOvr>
    <a:masterClrMapping/>
  </p:clrMapOvr>
  <p:transition spd="slow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Shape 640"/>
          <p:cNvSpPr>
            <a:spLocks noGrp="1"/>
          </p:cNvSpPr>
          <p:nvPr>
            <p:ph type="sldNum" sz="quarter" idx="2"/>
          </p:nvPr>
        </p:nvSpPr>
        <p:spPr>
          <a:xfrm>
            <a:off x="23225348" y="12307021"/>
            <a:ext cx="432098" cy="482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61</a:t>
            </a:fld>
            <a:endParaRPr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t="602"/>
          <a:stretch/>
        </p:blipFill>
        <p:spPr>
          <a:xfrm>
            <a:off x="4328464" y="3902598"/>
            <a:ext cx="15727069" cy="986193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44348" y="2770351"/>
            <a:ext cx="4592185" cy="4622800"/>
          </a:xfrm>
          <a:prstGeom prst="rect">
            <a:avLst/>
          </a:prstGeom>
        </p:spPr>
      </p:pic>
      <p:sp>
        <p:nvSpPr>
          <p:cNvPr id="9" name="Shape 285"/>
          <p:cNvSpPr txBox="1">
            <a:spLocks/>
          </p:cNvSpPr>
          <p:nvPr/>
        </p:nvSpPr>
        <p:spPr>
          <a:xfrm>
            <a:off x="3048253" y="780262"/>
            <a:ext cx="18287493" cy="16308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Roboto Bold"/>
                <a:ea typeface="Roboto Bold"/>
                <a:cs typeface="Roboto Bold"/>
                <a:sym typeface="Roboto Bold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hangingPunct="1"/>
            <a:r>
              <a:rPr lang="en-US" sz="96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PROJECT</a:t>
            </a:r>
            <a:r>
              <a:rPr lang="en-US" sz="115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 </a:t>
            </a:r>
            <a:r>
              <a:rPr lang="en-US" sz="96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MANAGEMENT</a:t>
            </a:r>
          </a:p>
        </p:txBody>
      </p:sp>
      <p:sp>
        <p:nvSpPr>
          <p:cNvPr id="10" name="Shape 81"/>
          <p:cNvSpPr/>
          <p:nvPr/>
        </p:nvSpPr>
        <p:spPr>
          <a:xfrm>
            <a:off x="11585850" y="2703910"/>
            <a:ext cx="1383341" cy="0"/>
          </a:xfrm>
          <a:prstGeom prst="line">
            <a:avLst/>
          </a:prstGeom>
          <a:ln w="139700">
            <a:solidFill>
              <a:schemeClr val="accent3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1" name="TextBox 10"/>
          <p:cNvSpPr txBox="1"/>
          <p:nvPr/>
        </p:nvSpPr>
        <p:spPr>
          <a:xfrm>
            <a:off x="10065594" y="3051584"/>
            <a:ext cx="6917310" cy="81560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FINAL</a:t>
            </a:r>
            <a:r>
              <a:rPr kumimoji="0" lang="en-US" sz="4800" b="0" i="0" u="none" strike="noStrike" cap="none" spc="0" normalizeH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 SCOPE</a:t>
            </a:r>
            <a:endParaRPr kumimoji="0" lang="en-US" sz="4800" b="0" i="0" u="none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latin typeface="Abadi MT Condensed Extra Bold" charset="0"/>
              <a:ea typeface="Abadi MT Condensed Extra Bold" charset="0"/>
              <a:cs typeface="Abadi MT Condensed Extra Bold" charset="0"/>
              <a:sym typeface="Robot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595269321"/>
      </p:ext>
    </p:extLst>
  </p:cSld>
  <p:clrMapOvr>
    <a:masterClrMapping/>
  </p:clrMapOvr>
  <p:transition spd="slow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Shape 640"/>
          <p:cNvSpPr>
            <a:spLocks noGrp="1"/>
          </p:cNvSpPr>
          <p:nvPr>
            <p:ph type="sldNum" sz="quarter" idx="2"/>
          </p:nvPr>
        </p:nvSpPr>
        <p:spPr>
          <a:xfrm>
            <a:off x="23225348" y="12307021"/>
            <a:ext cx="432098" cy="482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62</a:t>
            </a:fld>
            <a:endParaRPr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3745659"/>
            <a:ext cx="15584014" cy="9970341"/>
          </a:xfrm>
          <a:prstGeom prst="rect">
            <a:avLst/>
          </a:prstGeom>
        </p:spPr>
      </p:pic>
      <p:sp>
        <p:nvSpPr>
          <p:cNvPr id="9" name="Shape 285"/>
          <p:cNvSpPr txBox="1">
            <a:spLocks/>
          </p:cNvSpPr>
          <p:nvPr/>
        </p:nvSpPr>
        <p:spPr>
          <a:xfrm>
            <a:off x="3048253" y="780262"/>
            <a:ext cx="18287493" cy="16308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Roboto Bold"/>
                <a:ea typeface="Roboto Bold"/>
                <a:cs typeface="Roboto Bold"/>
                <a:sym typeface="Roboto Bold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hangingPunct="1"/>
            <a:r>
              <a:rPr lang="en-US" sz="96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PROJECT</a:t>
            </a:r>
            <a:r>
              <a:rPr lang="en-US" sz="115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 </a:t>
            </a:r>
            <a:r>
              <a:rPr lang="en-US" sz="96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MANAGEMENT</a:t>
            </a:r>
          </a:p>
        </p:txBody>
      </p:sp>
      <p:sp>
        <p:nvSpPr>
          <p:cNvPr id="10" name="Shape 81"/>
          <p:cNvSpPr/>
          <p:nvPr/>
        </p:nvSpPr>
        <p:spPr>
          <a:xfrm>
            <a:off x="11585850" y="2703910"/>
            <a:ext cx="1383341" cy="0"/>
          </a:xfrm>
          <a:prstGeom prst="line">
            <a:avLst/>
          </a:prstGeom>
          <a:ln w="139700">
            <a:solidFill>
              <a:schemeClr val="accent3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1" name="TextBox 10"/>
          <p:cNvSpPr txBox="1"/>
          <p:nvPr/>
        </p:nvSpPr>
        <p:spPr>
          <a:xfrm>
            <a:off x="8922594" y="3051584"/>
            <a:ext cx="6917310" cy="81560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PLANNED</a:t>
            </a:r>
            <a:r>
              <a:rPr kumimoji="0" lang="en-US" sz="4800" b="0" i="0" u="none" strike="noStrike" cap="none" spc="0" normalizeH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 SCHEDULE</a:t>
            </a:r>
            <a:endParaRPr kumimoji="0" lang="en-US" sz="4800" b="0" i="0" u="none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latin typeface="Abadi MT Condensed Extra Bold" charset="0"/>
              <a:ea typeface="Abadi MT Condensed Extra Bold" charset="0"/>
              <a:cs typeface="Abadi MT Condensed Extra Bold" charset="0"/>
              <a:sym typeface="Robot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138341070"/>
      </p:ext>
    </p:extLst>
  </p:cSld>
  <p:clrMapOvr>
    <a:masterClrMapping/>
  </p:clrMapOvr>
  <p:transition spd="slow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Shape 640"/>
          <p:cNvSpPr>
            <a:spLocks noGrp="1"/>
          </p:cNvSpPr>
          <p:nvPr>
            <p:ph type="sldNum" sz="quarter" idx="2"/>
          </p:nvPr>
        </p:nvSpPr>
        <p:spPr>
          <a:xfrm>
            <a:off x="23225348" y="12307021"/>
            <a:ext cx="432098" cy="482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63</a:t>
            </a:fld>
            <a:endParaRPr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5842" y="3664689"/>
            <a:ext cx="14943356" cy="9764125"/>
          </a:xfrm>
          <a:prstGeom prst="rect">
            <a:avLst/>
          </a:prstGeom>
        </p:spPr>
      </p:pic>
      <p:sp>
        <p:nvSpPr>
          <p:cNvPr id="8" name="Shape 285"/>
          <p:cNvSpPr txBox="1">
            <a:spLocks/>
          </p:cNvSpPr>
          <p:nvPr/>
        </p:nvSpPr>
        <p:spPr>
          <a:xfrm>
            <a:off x="3048253" y="780262"/>
            <a:ext cx="18287493" cy="16308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Roboto Bold"/>
                <a:ea typeface="Roboto Bold"/>
                <a:cs typeface="Roboto Bold"/>
                <a:sym typeface="Roboto Bold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hangingPunct="1"/>
            <a:r>
              <a:rPr lang="en-US" sz="96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PROJECT</a:t>
            </a:r>
            <a:r>
              <a:rPr lang="en-US" sz="115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 </a:t>
            </a:r>
            <a:r>
              <a:rPr lang="en-US" sz="96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MANAGEMENT</a:t>
            </a:r>
          </a:p>
        </p:txBody>
      </p:sp>
      <p:sp>
        <p:nvSpPr>
          <p:cNvPr id="9" name="Shape 81"/>
          <p:cNvSpPr/>
          <p:nvPr/>
        </p:nvSpPr>
        <p:spPr>
          <a:xfrm>
            <a:off x="11585850" y="2703910"/>
            <a:ext cx="1383341" cy="0"/>
          </a:xfrm>
          <a:prstGeom prst="line">
            <a:avLst/>
          </a:prstGeom>
          <a:ln w="139700">
            <a:solidFill>
              <a:schemeClr val="accent3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8922594" y="3051584"/>
            <a:ext cx="6917310" cy="81560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MIDTERM</a:t>
            </a:r>
            <a:r>
              <a:rPr kumimoji="0" lang="en-US" sz="4800" b="0" i="0" u="none" strike="noStrike" cap="none" spc="0" normalizeH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 SCHEDULE</a:t>
            </a:r>
            <a:endParaRPr kumimoji="0" lang="en-US" sz="4800" b="0" i="0" u="none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latin typeface="Abadi MT Condensed Extra Bold" charset="0"/>
              <a:ea typeface="Abadi MT Condensed Extra Bold" charset="0"/>
              <a:cs typeface="Abadi MT Condensed Extra Bold" charset="0"/>
              <a:sym typeface="Robot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07689031"/>
      </p:ext>
    </p:extLst>
  </p:cSld>
  <p:clrMapOvr>
    <a:masterClrMapping/>
  </p:clrMapOvr>
  <p:transition spd="slow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Shape 640"/>
          <p:cNvSpPr>
            <a:spLocks noGrp="1"/>
          </p:cNvSpPr>
          <p:nvPr>
            <p:ph type="sldNum" sz="quarter" idx="2"/>
          </p:nvPr>
        </p:nvSpPr>
        <p:spPr>
          <a:xfrm>
            <a:off x="23225348" y="12307021"/>
            <a:ext cx="432098" cy="482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64</a:t>
            </a:fld>
            <a:endParaRPr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5999" y="3811249"/>
            <a:ext cx="15440173" cy="9904751"/>
          </a:xfrm>
          <a:prstGeom prst="rect">
            <a:avLst/>
          </a:prstGeom>
        </p:spPr>
      </p:pic>
      <p:sp>
        <p:nvSpPr>
          <p:cNvPr id="9" name="Shape 285"/>
          <p:cNvSpPr txBox="1">
            <a:spLocks/>
          </p:cNvSpPr>
          <p:nvPr/>
        </p:nvSpPr>
        <p:spPr>
          <a:xfrm>
            <a:off x="3048253" y="780262"/>
            <a:ext cx="18287493" cy="16308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Roboto Bold"/>
                <a:ea typeface="Roboto Bold"/>
                <a:cs typeface="Roboto Bold"/>
                <a:sym typeface="Roboto Bold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hangingPunct="1"/>
            <a:r>
              <a:rPr lang="en-US" sz="96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PROJECT</a:t>
            </a:r>
            <a:r>
              <a:rPr lang="en-US" sz="115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 </a:t>
            </a:r>
            <a:r>
              <a:rPr lang="en-US" sz="96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MANAGEMENT</a:t>
            </a:r>
          </a:p>
        </p:txBody>
      </p:sp>
      <p:sp>
        <p:nvSpPr>
          <p:cNvPr id="10" name="Shape 81"/>
          <p:cNvSpPr/>
          <p:nvPr/>
        </p:nvSpPr>
        <p:spPr>
          <a:xfrm>
            <a:off x="11585850" y="2703910"/>
            <a:ext cx="1383341" cy="0"/>
          </a:xfrm>
          <a:prstGeom prst="line">
            <a:avLst/>
          </a:prstGeom>
          <a:ln w="139700">
            <a:solidFill>
              <a:schemeClr val="accent3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1" name="TextBox 10"/>
          <p:cNvSpPr txBox="1"/>
          <p:nvPr/>
        </p:nvSpPr>
        <p:spPr>
          <a:xfrm>
            <a:off x="9510536" y="3051584"/>
            <a:ext cx="6917310" cy="81560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FINAL</a:t>
            </a:r>
            <a:r>
              <a:rPr kumimoji="0" lang="en-US" sz="4800" b="0" i="0" u="none" strike="noStrike" cap="none" spc="0" normalizeH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 SCHEDULE</a:t>
            </a:r>
            <a:endParaRPr kumimoji="0" lang="en-US" sz="4800" b="0" i="0" u="none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latin typeface="Abadi MT Condensed Extra Bold" charset="0"/>
              <a:ea typeface="Abadi MT Condensed Extra Bold" charset="0"/>
              <a:cs typeface="Abadi MT Condensed Extra Bold" charset="0"/>
              <a:sym typeface="Robot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630664834"/>
      </p:ext>
    </p:extLst>
  </p:cSld>
  <p:clrMapOvr>
    <a:masterClrMapping/>
  </p:clrMapOvr>
  <p:transition spd="slow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/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" b="36"/>
          <a:stretch>
            <a:fillRect/>
          </a:stretch>
        </p:blipFill>
        <p:spPr>
          <a:xfrm>
            <a:off x="0" y="0"/>
            <a:ext cx="24384000" cy="13716000"/>
          </a:xfrm>
          <a:prstGeom prst="roundRect">
            <a:avLst>
              <a:gd name="adj" fmla="val 0"/>
            </a:avLst>
          </a:prstGeom>
          <a:solidFill>
            <a:schemeClr val="tx1"/>
          </a:solidFill>
        </p:spPr>
      </p:pic>
      <p:sp>
        <p:nvSpPr>
          <p:cNvPr id="12" name="Shape 539"/>
          <p:cNvSpPr/>
          <p:nvPr/>
        </p:nvSpPr>
        <p:spPr>
          <a:xfrm rot="10800000">
            <a:off x="20331556" y="2582145"/>
            <a:ext cx="4094093" cy="84325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6" h="21600" extrusionOk="0">
                <a:moveTo>
                  <a:pt x="55" y="0"/>
                </a:moveTo>
                <a:lnTo>
                  <a:pt x="3586" y="1752"/>
                </a:lnTo>
                <a:lnTo>
                  <a:pt x="21288" y="10338"/>
                </a:lnTo>
                <a:cubicBezTo>
                  <a:pt x="21491" y="10457"/>
                  <a:pt x="21600" y="10606"/>
                  <a:pt x="21596" y="10760"/>
                </a:cubicBezTo>
                <a:cubicBezTo>
                  <a:pt x="21591" y="10927"/>
                  <a:pt x="21453" y="11087"/>
                  <a:pt x="21212" y="11206"/>
                </a:cubicBezTo>
                <a:lnTo>
                  <a:pt x="0" y="21600"/>
                </a:lnTo>
                <a:lnTo>
                  <a:pt x="55" y="0"/>
                </a:lnTo>
                <a:close/>
              </a:path>
            </a:pathLst>
          </a:custGeom>
          <a:solidFill>
            <a:schemeClr val="accent4">
              <a:alpha val="94831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3" name="Shape 540"/>
          <p:cNvSpPr/>
          <p:nvPr/>
        </p:nvSpPr>
        <p:spPr>
          <a:xfrm rot="10800000">
            <a:off x="13403557" y="-24685"/>
            <a:ext cx="11025680" cy="64897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67" extrusionOk="0">
                <a:moveTo>
                  <a:pt x="71" y="14094"/>
                </a:moveTo>
                <a:cubicBezTo>
                  <a:pt x="718" y="13042"/>
                  <a:pt x="1363" y="11985"/>
                  <a:pt x="2006" y="10923"/>
                </a:cubicBezTo>
                <a:cubicBezTo>
                  <a:pt x="4111" y="7440"/>
                  <a:pt x="6186" y="3906"/>
                  <a:pt x="8230" y="320"/>
                </a:cubicBezTo>
                <a:cubicBezTo>
                  <a:pt x="8354" y="84"/>
                  <a:pt x="8539" y="-33"/>
                  <a:pt x="8724" y="9"/>
                </a:cubicBezTo>
                <a:cubicBezTo>
                  <a:pt x="8850" y="37"/>
                  <a:pt x="8966" y="139"/>
                  <a:pt x="9053" y="296"/>
                </a:cubicBezTo>
                <a:lnTo>
                  <a:pt x="21600" y="21567"/>
                </a:lnTo>
                <a:lnTo>
                  <a:pt x="8691" y="21546"/>
                </a:lnTo>
                <a:lnTo>
                  <a:pt x="2236" y="21536"/>
                </a:lnTo>
                <a:lnTo>
                  <a:pt x="0" y="21533"/>
                </a:lnTo>
                <a:lnTo>
                  <a:pt x="71" y="14094"/>
                </a:lnTo>
                <a:close/>
              </a:path>
            </a:pathLst>
          </a:custGeom>
          <a:solidFill>
            <a:schemeClr val="accent3">
              <a:alpha val="94831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5" name="Shape 542"/>
          <p:cNvSpPr txBox="1">
            <a:spLocks/>
          </p:cNvSpPr>
          <p:nvPr/>
        </p:nvSpPr>
        <p:spPr>
          <a:xfrm>
            <a:off x="16002000" y="553148"/>
            <a:ext cx="7972865" cy="421064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algn="ctr" hangingPunct="1">
              <a:defRPr sz="8400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lang="en-US" sz="7200" dirty="0">
                <a:solidFill>
                  <a:srgbClr val="FFFFFF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  <a:sym typeface="Roboto Bold"/>
              </a:rPr>
              <a:t>CHANGE MANAGEMENT</a:t>
            </a:r>
          </a:p>
        </p:txBody>
      </p:sp>
    </p:spTree>
    <p:extLst>
      <p:ext uri="{BB962C8B-B14F-4D97-AF65-F5344CB8AC3E}">
        <p14:creationId xmlns:p14="http://schemas.microsoft.com/office/powerpoint/2010/main" val="509017045"/>
      </p:ext>
    </p:extLst>
  </p:cSld>
  <p:clrMapOvr>
    <a:masterClrMapping/>
  </p:clrMapOvr>
  <p:transition spd="med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Shape 640"/>
          <p:cNvSpPr>
            <a:spLocks noGrp="1"/>
          </p:cNvSpPr>
          <p:nvPr>
            <p:ph type="sldNum" sz="quarter" idx="2"/>
          </p:nvPr>
        </p:nvSpPr>
        <p:spPr>
          <a:xfrm>
            <a:off x="23225348" y="12307021"/>
            <a:ext cx="432098" cy="482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66</a:t>
            </a:fld>
            <a:endParaRPr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81" y="4369253"/>
            <a:ext cx="24364236" cy="896232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554" y="8382000"/>
            <a:ext cx="15123550" cy="3112677"/>
          </a:xfrm>
          <a:prstGeom prst="rect">
            <a:avLst/>
          </a:prstGeom>
        </p:spPr>
      </p:pic>
      <p:sp>
        <p:nvSpPr>
          <p:cNvPr id="10" name="Shape 285"/>
          <p:cNvSpPr txBox="1">
            <a:spLocks/>
          </p:cNvSpPr>
          <p:nvPr/>
        </p:nvSpPr>
        <p:spPr>
          <a:xfrm>
            <a:off x="3048253" y="780262"/>
            <a:ext cx="18287493" cy="16308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Roboto Bold"/>
                <a:ea typeface="Roboto Bold"/>
                <a:cs typeface="Roboto Bold"/>
                <a:sym typeface="Roboto Bold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hangingPunct="1"/>
            <a:r>
              <a:rPr lang="en-US" sz="96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CHANGE</a:t>
            </a:r>
            <a:r>
              <a:rPr lang="en-US" sz="115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 </a:t>
            </a:r>
            <a:r>
              <a:rPr lang="en-US" sz="96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MANAGEMENT</a:t>
            </a:r>
          </a:p>
        </p:txBody>
      </p:sp>
      <p:sp>
        <p:nvSpPr>
          <p:cNvPr id="11" name="Shape 81"/>
          <p:cNvSpPr/>
          <p:nvPr/>
        </p:nvSpPr>
        <p:spPr>
          <a:xfrm>
            <a:off x="11585850" y="2703910"/>
            <a:ext cx="1383341" cy="0"/>
          </a:xfrm>
          <a:prstGeom prst="line">
            <a:avLst/>
          </a:prstGeom>
          <a:ln w="139700">
            <a:solidFill>
              <a:schemeClr val="accent3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" name="TextBox 11"/>
          <p:cNvSpPr txBox="1"/>
          <p:nvPr/>
        </p:nvSpPr>
        <p:spPr>
          <a:xfrm>
            <a:off x="10638054" y="2982362"/>
            <a:ext cx="3278931" cy="81560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PROCESS</a:t>
            </a:r>
          </a:p>
        </p:txBody>
      </p:sp>
    </p:spTree>
    <p:extLst>
      <p:ext uri="{BB962C8B-B14F-4D97-AF65-F5344CB8AC3E}">
        <p14:creationId xmlns:p14="http://schemas.microsoft.com/office/powerpoint/2010/main" val="1847600062"/>
      </p:ext>
    </p:extLst>
  </p:cSld>
  <p:clrMapOvr>
    <a:masterClrMapping/>
  </p:clrMapOvr>
  <p:transition spd="slow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Shape 640"/>
          <p:cNvSpPr>
            <a:spLocks noGrp="1"/>
          </p:cNvSpPr>
          <p:nvPr>
            <p:ph type="sldNum" sz="quarter" idx="2"/>
          </p:nvPr>
        </p:nvSpPr>
        <p:spPr>
          <a:xfrm>
            <a:off x="23225348" y="12307021"/>
            <a:ext cx="432098" cy="482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67</a:t>
            </a:fld>
            <a:endParaRPr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8958019"/>
              </p:ext>
            </p:extLst>
          </p:nvPr>
        </p:nvGraphicFramePr>
        <p:xfrm>
          <a:off x="1494092" y="3797970"/>
          <a:ext cx="21395813" cy="8783106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1643163">
                  <a:extLst>
                    <a:ext uri="{9D8B030D-6E8A-4147-A177-3AD203B41FA5}">
                      <a16:colId xmlns:a16="http://schemas.microsoft.com/office/drawing/2014/main" val="1576381388"/>
                    </a:ext>
                  </a:extLst>
                </a:gridCol>
                <a:gridCol w="9752650">
                  <a:extLst>
                    <a:ext uri="{9D8B030D-6E8A-4147-A177-3AD203B41FA5}">
                      <a16:colId xmlns:a16="http://schemas.microsoft.com/office/drawing/2014/main" val="2749289373"/>
                    </a:ext>
                  </a:extLst>
                </a:gridCol>
              </a:tblGrid>
              <a:tr h="879889">
                <a:tc>
                  <a:txBody>
                    <a:bodyPr/>
                    <a:lstStyle/>
                    <a:p>
                      <a:pPr algn="l"/>
                      <a:r>
                        <a:rPr lang="en-US" sz="3600" dirty="0">
                          <a:solidFill>
                            <a:schemeClr val="tx2"/>
                          </a:solidFill>
                        </a:rPr>
                        <a:t>Added/Modified 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dirty="0">
                          <a:solidFill>
                            <a:schemeClr val="tx2"/>
                          </a:solidFill>
                        </a:rPr>
                        <a:t>Removed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9780900"/>
                  </a:ext>
                </a:extLst>
              </a:tr>
              <a:tr h="992491">
                <a:tc>
                  <a:txBody>
                    <a:bodyPr/>
                    <a:lstStyle/>
                    <a:p>
                      <a:pPr algn="l"/>
                      <a:r>
                        <a:rPr lang="en-US" sz="3600" dirty="0">
                          <a:solidFill>
                            <a:srgbClr val="182028"/>
                          </a:solidFill>
                          <a:latin typeface="Abadi MT Condensed Extra Bold" charset="0"/>
                          <a:ea typeface="Abadi MT Condensed Extra Bold" charset="0"/>
                          <a:cs typeface="Abadi MT Condensed Extra Bold" charset="0"/>
                        </a:rPr>
                        <a:t>Report –</a:t>
                      </a:r>
                      <a:r>
                        <a:rPr lang="en-US" sz="3600" baseline="0" dirty="0">
                          <a:solidFill>
                            <a:srgbClr val="182028"/>
                          </a:solidFill>
                          <a:latin typeface="Abadi MT Condensed Extra Bold" charset="0"/>
                          <a:ea typeface="Abadi MT Condensed Extra Bold" charset="0"/>
                          <a:cs typeface="Abadi MT Condensed Extra Bold" charset="0"/>
                        </a:rPr>
                        <a:t> POC Index </a:t>
                      </a:r>
                      <a:endParaRPr lang="en-US" sz="3600" dirty="0">
                        <a:solidFill>
                          <a:srgbClr val="182028"/>
                        </a:solidFill>
                        <a:latin typeface="Abadi MT Condensed Extra Bold" charset="0"/>
                        <a:ea typeface="Abadi MT Condensed Extra Bold" charset="0"/>
                        <a:cs typeface="Abadi MT Condensed Extra Bold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Abadi MT Condensed Extra Bold" charset="0"/>
                          <a:ea typeface="Abadi MT Condensed Extra Bold" charset="0"/>
                          <a:cs typeface="Abadi MT Condensed Extra Bold" charset="0"/>
                        </a:rPr>
                        <a:t>Doctors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3228660"/>
                  </a:ext>
                </a:extLst>
              </a:tr>
              <a:tr h="1020087">
                <a:tc>
                  <a:txBody>
                    <a:bodyPr/>
                    <a:lstStyle/>
                    <a:p>
                      <a:pPr algn="l"/>
                      <a:r>
                        <a:rPr lang="en-US" sz="3600" dirty="0">
                          <a:solidFill>
                            <a:srgbClr val="182028"/>
                          </a:solidFill>
                          <a:latin typeface="Abadi MT Condensed Extra Bold" charset="0"/>
                          <a:ea typeface="Abadi MT Condensed Extra Bold" charset="0"/>
                          <a:cs typeface="Abadi MT Condensed Extra Bold" charset="0"/>
                        </a:rPr>
                        <a:t>Database – take in additional fields from excel file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Abadi MT Condensed Extra Bold" charset="0"/>
                          <a:ea typeface="Abadi MT Condensed Extra Bold" charset="0"/>
                          <a:cs typeface="Abadi MT Condensed Extra Bold" charset="0"/>
                        </a:rPr>
                        <a:t>Tasks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9077864"/>
                  </a:ext>
                </a:extLst>
              </a:tr>
              <a:tr h="1037492">
                <a:tc>
                  <a:txBody>
                    <a:bodyPr/>
                    <a:lstStyle/>
                    <a:p>
                      <a:pPr algn="l"/>
                      <a:r>
                        <a:rPr lang="en-US" sz="3600" dirty="0">
                          <a:solidFill>
                            <a:srgbClr val="182028"/>
                          </a:solidFill>
                          <a:latin typeface="Abadi MT Condensed Extra Bold" charset="0"/>
                          <a:ea typeface="Abadi MT Condensed Extra Bold" charset="0"/>
                          <a:cs typeface="Abadi MT Condensed Extra Bold" charset="0"/>
                        </a:rPr>
                        <a:t>CRUD Templates 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Abadi MT Condensed Extra Bold" charset="0"/>
                          <a:ea typeface="Abadi MT Condensed Extra Bold" charset="0"/>
                          <a:cs typeface="Abadi MT Condensed Extra Bold" charset="0"/>
                        </a:rPr>
                        <a:t>Services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6424233"/>
                  </a:ext>
                </a:extLst>
              </a:tr>
              <a:tr h="1064265">
                <a:tc>
                  <a:txBody>
                    <a:bodyPr/>
                    <a:lstStyle/>
                    <a:p>
                      <a:pPr marL="0" marR="0" lvl="0" indent="0" algn="l" defTabSz="18284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dirty="0">
                          <a:solidFill>
                            <a:srgbClr val="182028"/>
                          </a:solidFill>
                          <a:latin typeface="Abadi MT Condensed Extra Bold" charset="0"/>
                          <a:ea typeface="Abadi MT Condensed Extra Bold" charset="0"/>
                          <a:cs typeface="Abadi MT Condensed Extra Bold" charset="0"/>
                        </a:rPr>
                        <a:t>Screenings –</a:t>
                      </a:r>
                      <a:r>
                        <a:rPr lang="en-US" sz="3600" baseline="0" dirty="0">
                          <a:solidFill>
                            <a:srgbClr val="182028"/>
                          </a:solidFill>
                          <a:latin typeface="Abadi MT Condensed Extra Bold" charset="0"/>
                          <a:ea typeface="Abadi MT Condensed Extra Bold" charset="0"/>
                          <a:cs typeface="Abadi MT Condensed Extra Bold" charset="0"/>
                        </a:rPr>
                        <a:t> follow up person</a:t>
                      </a:r>
                      <a:endParaRPr lang="en-US" sz="3600" dirty="0">
                        <a:solidFill>
                          <a:srgbClr val="182028"/>
                        </a:solidFill>
                        <a:latin typeface="Abadi MT Condensed Extra Bold" charset="0"/>
                        <a:ea typeface="Abadi MT Condensed Extra Bold" charset="0"/>
                        <a:cs typeface="Abadi MT Condensed Extra Bold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Abadi MT Condensed Extra Bold" charset="0"/>
                          <a:ea typeface="Abadi MT Condensed Extra Bold" charset="0"/>
                          <a:cs typeface="Abadi MT Condensed Extra Bold" charset="0"/>
                        </a:rPr>
                        <a:t>SMS</a:t>
                      </a:r>
                      <a:r>
                        <a:rPr lang="en-US" sz="360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Abadi MT Condensed Extra Bold" charset="0"/>
                          <a:ea typeface="Abadi MT Condensed Extra Bold" charset="0"/>
                          <a:cs typeface="Abadi MT Condensed Extra Bold" charset="0"/>
                        </a:rPr>
                        <a:t> Notification</a:t>
                      </a:r>
                      <a:endParaRPr lang="en-US" sz="3600" dirty="0">
                        <a:solidFill>
                          <a:schemeClr val="tx1">
                            <a:lumMod val="50000"/>
                          </a:schemeClr>
                        </a:solidFill>
                        <a:latin typeface="Abadi MT Condensed Extra Bold" charset="0"/>
                        <a:ea typeface="Abadi MT Condensed Extra Bold" charset="0"/>
                        <a:cs typeface="Abadi MT Condensed Extra Bold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8861388"/>
                  </a:ext>
                </a:extLst>
              </a:tr>
              <a:tr h="957839">
                <a:tc>
                  <a:txBody>
                    <a:bodyPr/>
                    <a:lstStyle/>
                    <a:p>
                      <a:pPr marL="0" marR="0" lvl="0" indent="0" algn="l" defTabSz="18284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dirty="0">
                          <a:solidFill>
                            <a:srgbClr val="182028"/>
                          </a:solidFill>
                          <a:latin typeface="Abadi MT Condensed Extra Bold" charset="0"/>
                          <a:ea typeface="Abadi MT Condensed Extra Bold" charset="0"/>
                          <a:cs typeface="Abadi MT Condensed Extra Bold" charset="0"/>
                        </a:rPr>
                        <a:t>Screenings – email</a:t>
                      </a:r>
                      <a:r>
                        <a:rPr lang="en-US" sz="3600" baseline="0" dirty="0">
                          <a:solidFill>
                            <a:srgbClr val="182028"/>
                          </a:solidFill>
                          <a:latin typeface="Abadi MT Condensed Extra Bold" charset="0"/>
                          <a:ea typeface="Abadi MT Condensed Extra Bold" charset="0"/>
                          <a:cs typeface="Abadi MT Condensed Extra Bold" charset="0"/>
                        </a:rPr>
                        <a:t> sent column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Abadi MT Condensed Extra Bold" charset="0"/>
                          <a:ea typeface="Abadi MT Condensed Extra Bold" charset="0"/>
                          <a:cs typeface="Abadi MT Condensed Extra Bold" charset="0"/>
                        </a:rPr>
                        <a:t>Rules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4703448"/>
                  </a:ext>
                </a:extLst>
              </a:tr>
              <a:tr h="922364">
                <a:tc>
                  <a:txBody>
                    <a:bodyPr/>
                    <a:lstStyle/>
                    <a:p>
                      <a:pPr marL="0" marR="0" lvl="0" indent="0" algn="l" defTabSz="18284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dirty="0">
                          <a:solidFill>
                            <a:srgbClr val="182028"/>
                          </a:solidFill>
                          <a:latin typeface="Abadi MT Condensed Extra Bold" charset="0"/>
                          <a:ea typeface="Abadi MT Condensed Extra Bold" charset="0"/>
                          <a:cs typeface="Abadi MT Condensed Extra Bold" charset="0"/>
                        </a:rPr>
                        <a:t>Text editor allows selection of recipients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Abadi MT Condensed Extra Bold" charset="0"/>
                          <a:ea typeface="Abadi MT Condensed Extra Bold" charset="0"/>
                          <a:cs typeface="Abadi MT Condensed Extra Bold" charset="0"/>
                        </a:rPr>
                        <a:t>Invoices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8574270"/>
                  </a:ext>
                </a:extLst>
              </a:tr>
              <a:tr h="1028790">
                <a:tc>
                  <a:txBody>
                    <a:bodyPr/>
                    <a:lstStyle/>
                    <a:p>
                      <a:pPr marL="0" marR="0" lvl="0" indent="0" algn="l" defTabSz="18284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dirty="0">
                          <a:solidFill>
                            <a:srgbClr val="182028"/>
                          </a:solidFill>
                          <a:latin typeface="Abadi MT Condensed Extra Bold" charset="0"/>
                          <a:ea typeface="Abadi MT Condensed Extra Bold" charset="0"/>
                          <a:cs typeface="Abadi MT Condensed Extra Bold" charset="0"/>
                        </a:rPr>
                        <a:t>Fetching</a:t>
                      </a:r>
                      <a:r>
                        <a:rPr lang="en-US" sz="3600" baseline="0" dirty="0">
                          <a:solidFill>
                            <a:srgbClr val="182028"/>
                          </a:solidFill>
                          <a:latin typeface="Abadi MT Condensed Extra Bold" charset="0"/>
                          <a:ea typeface="Abadi MT Condensed Extra Bold" charset="0"/>
                          <a:cs typeface="Abadi MT Condensed Extra Bold" charset="0"/>
                        </a:rPr>
                        <a:t> live data from clients’ database (Zoho CRM)</a:t>
                      </a:r>
                      <a:endParaRPr lang="en-US" sz="3600" dirty="0">
                        <a:solidFill>
                          <a:srgbClr val="182028"/>
                        </a:solidFill>
                        <a:latin typeface="Abadi MT Condensed Extra Bold" charset="0"/>
                        <a:ea typeface="Abadi MT Condensed Extra Bold" charset="0"/>
                        <a:cs typeface="Abadi MT Condensed Extra Bold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Abadi MT Condensed Extra Bold" charset="0"/>
                          <a:ea typeface="Abadi MT Condensed Extra Bold" charset="0"/>
                          <a:cs typeface="Abadi MT Condensed Extra Bold" charset="0"/>
                        </a:rPr>
                        <a:t>Currency</a:t>
                      </a:r>
                      <a:r>
                        <a:rPr lang="en-US" sz="360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Abadi MT Condensed Extra Bold" charset="0"/>
                          <a:ea typeface="Abadi MT Condensed Extra Bold" charset="0"/>
                          <a:cs typeface="Abadi MT Condensed Extra Bold" charset="0"/>
                        </a:rPr>
                        <a:t> Conversion</a:t>
                      </a:r>
                      <a:endParaRPr lang="en-US" sz="3600" dirty="0">
                        <a:solidFill>
                          <a:schemeClr val="tx1">
                            <a:lumMod val="50000"/>
                          </a:schemeClr>
                        </a:solidFill>
                        <a:latin typeface="Abadi MT Condensed Extra Bold" charset="0"/>
                        <a:ea typeface="Abadi MT Condensed Extra Bold" charset="0"/>
                        <a:cs typeface="Abadi MT Condensed Extra Bold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6412227"/>
                  </a:ext>
                </a:extLst>
              </a:tr>
              <a:tr h="879889">
                <a:tc>
                  <a:txBody>
                    <a:bodyPr/>
                    <a:lstStyle/>
                    <a:p>
                      <a:pPr marL="0" marR="0" lvl="0" indent="0" algn="l" defTabSz="18284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aseline="0" dirty="0">
                          <a:solidFill>
                            <a:srgbClr val="182028"/>
                          </a:solidFill>
                          <a:latin typeface="Abadi MT Condensed Extra Bold" charset="0"/>
                          <a:ea typeface="Abadi MT Condensed Extra Bold" charset="0"/>
                          <a:cs typeface="Abadi MT Condensed Extra Bold" charset="0"/>
                        </a:rPr>
                        <a:t>Export client emails in excel</a:t>
                      </a:r>
                      <a:endParaRPr lang="en-US" sz="3600" dirty="0">
                        <a:solidFill>
                          <a:srgbClr val="182028"/>
                        </a:solidFill>
                        <a:latin typeface="Abadi MT Condensed Extra Bold" charset="0"/>
                        <a:ea typeface="Abadi MT Condensed Extra Bold" charset="0"/>
                        <a:cs typeface="Abadi MT Condensed Extra Bold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Abadi MT Condensed Extra Bold" charset="0"/>
                          <a:ea typeface="Abadi MT Condensed Extra Bold" charset="0"/>
                          <a:cs typeface="Abadi MT Condensed Extra Bold" charset="0"/>
                        </a:rPr>
                        <a:t>Creating additional tabs/</a:t>
                      </a:r>
                      <a:r>
                        <a:rPr lang="en-US" sz="360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Abadi MT Condensed Extra Bold" charset="0"/>
                          <a:ea typeface="Abadi MT Condensed Extra Bold" charset="0"/>
                          <a:cs typeface="Abadi MT Condensed Extra Bold" charset="0"/>
                        </a:rPr>
                        <a:t> modules</a:t>
                      </a:r>
                      <a:endParaRPr lang="en-US" sz="3600" dirty="0">
                        <a:solidFill>
                          <a:schemeClr val="tx1">
                            <a:lumMod val="50000"/>
                          </a:schemeClr>
                        </a:solidFill>
                        <a:latin typeface="Abadi MT Condensed Extra Bold" charset="0"/>
                        <a:ea typeface="Abadi MT Condensed Extra Bold" charset="0"/>
                        <a:cs typeface="Abadi MT Condensed Extra Bold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2453988"/>
                  </a:ext>
                </a:extLst>
              </a:tr>
            </a:tbl>
          </a:graphicData>
        </a:graphic>
      </p:graphicFrame>
      <p:sp>
        <p:nvSpPr>
          <p:cNvPr id="9" name="Shape 285"/>
          <p:cNvSpPr txBox="1">
            <a:spLocks/>
          </p:cNvSpPr>
          <p:nvPr/>
        </p:nvSpPr>
        <p:spPr>
          <a:xfrm>
            <a:off x="3048253" y="780262"/>
            <a:ext cx="18287493" cy="16308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Roboto Bold"/>
                <a:ea typeface="Roboto Bold"/>
                <a:cs typeface="Roboto Bold"/>
                <a:sym typeface="Roboto Bold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hangingPunct="1"/>
            <a:r>
              <a:rPr lang="en-US" sz="96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CHANGE</a:t>
            </a:r>
            <a:r>
              <a:rPr lang="en-US" sz="115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 </a:t>
            </a:r>
            <a:r>
              <a:rPr lang="en-US" sz="96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MANAGEMENT</a:t>
            </a:r>
          </a:p>
        </p:txBody>
      </p:sp>
      <p:sp>
        <p:nvSpPr>
          <p:cNvPr id="10" name="Shape 81"/>
          <p:cNvSpPr/>
          <p:nvPr/>
        </p:nvSpPr>
        <p:spPr>
          <a:xfrm>
            <a:off x="11585850" y="2703910"/>
            <a:ext cx="1383341" cy="0"/>
          </a:xfrm>
          <a:prstGeom prst="line">
            <a:avLst/>
          </a:prstGeom>
          <a:ln w="139700">
            <a:solidFill>
              <a:schemeClr val="accent3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1" name="TextBox 10"/>
          <p:cNvSpPr txBox="1"/>
          <p:nvPr/>
        </p:nvSpPr>
        <p:spPr>
          <a:xfrm>
            <a:off x="10638054" y="2982362"/>
            <a:ext cx="3278931" cy="81560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CHANGES</a:t>
            </a:r>
          </a:p>
        </p:txBody>
      </p:sp>
    </p:spTree>
    <p:extLst>
      <p:ext uri="{BB962C8B-B14F-4D97-AF65-F5344CB8AC3E}">
        <p14:creationId xmlns:p14="http://schemas.microsoft.com/office/powerpoint/2010/main" val="505193982"/>
      </p:ext>
    </p:extLst>
  </p:cSld>
  <p:clrMapOvr>
    <a:masterClrMapping/>
  </p:clrMapOvr>
  <p:transition spd="slow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Shape 640"/>
          <p:cNvSpPr>
            <a:spLocks noGrp="1"/>
          </p:cNvSpPr>
          <p:nvPr>
            <p:ph type="sldNum" sz="quarter" idx="2"/>
          </p:nvPr>
        </p:nvSpPr>
        <p:spPr>
          <a:xfrm>
            <a:off x="23225348" y="12307021"/>
            <a:ext cx="432098" cy="482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68</a:t>
            </a:fld>
            <a:endParaRPr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841" y="3902598"/>
            <a:ext cx="24167159" cy="7993911"/>
          </a:xfrm>
          <a:prstGeom prst="rect">
            <a:avLst/>
          </a:prstGeom>
        </p:spPr>
      </p:pic>
      <p:sp>
        <p:nvSpPr>
          <p:cNvPr id="9" name="Shape 285"/>
          <p:cNvSpPr txBox="1">
            <a:spLocks/>
          </p:cNvSpPr>
          <p:nvPr/>
        </p:nvSpPr>
        <p:spPr>
          <a:xfrm>
            <a:off x="3048253" y="780262"/>
            <a:ext cx="18287493" cy="16308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Roboto Bold"/>
                <a:ea typeface="Roboto Bold"/>
                <a:cs typeface="Roboto Bold"/>
                <a:sym typeface="Roboto Bold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hangingPunct="1"/>
            <a:r>
              <a:rPr lang="en-US" sz="96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CHANGE</a:t>
            </a:r>
            <a:r>
              <a:rPr lang="en-US" sz="115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 </a:t>
            </a:r>
            <a:r>
              <a:rPr lang="en-US" sz="96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MANAGEMENT</a:t>
            </a:r>
          </a:p>
        </p:txBody>
      </p:sp>
      <p:sp>
        <p:nvSpPr>
          <p:cNvPr id="10" name="Shape 81"/>
          <p:cNvSpPr/>
          <p:nvPr/>
        </p:nvSpPr>
        <p:spPr>
          <a:xfrm>
            <a:off x="11585850" y="2703910"/>
            <a:ext cx="1383341" cy="0"/>
          </a:xfrm>
          <a:prstGeom prst="line">
            <a:avLst/>
          </a:prstGeom>
          <a:ln w="139700">
            <a:solidFill>
              <a:schemeClr val="accent3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1" name="TextBox 10"/>
          <p:cNvSpPr txBox="1"/>
          <p:nvPr/>
        </p:nvSpPr>
        <p:spPr>
          <a:xfrm>
            <a:off x="10056802" y="2895450"/>
            <a:ext cx="4487235" cy="81560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CHANGE</a:t>
            </a:r>
            <a:r>
              <a:rPr kumimoji="0" lang="en-US" sz="4800" b="0" i="0" u="none" strike="noStrike" cap="none" spc="0" normalizeH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 LOG</a:t>
            </a:r>
            <a:endParaRPr kumimoji="0" lang="en-US" sz="4800" b="0" i="0" u="none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latin typeface="Abadi MT Condensed Extra Bold" charset="0"/>
              <a:ea typeface="Abadi MT Condensed Extra Bold" charset="0"/>
              <a:cs typeface="Abadi MT Condensed Extra Bold" charset="0"/>
              <a:sym typeface="Robot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561934721"/>
      </p:ext>
    </p:extLst>
  </p:cSld>
  <p:clrMapOvr>
    <a:masterClrMapping/>
  </p:clrMapOvr>
  <p:transition spd="slow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Shape 640"/>
          <p:cNvSpPr>
            <a:spLocks noGrp="1"/>
          </p:cNvSpPr>
          <p:nvPr>
            <p:ph type="sldNum" sz="quarter" idx="2"/>
          </p:nvPr>
        </p:nvSpPr>
        <p:spPr>
          <a:xfrm>
            <a:off x="23225348" y="12307021"/>
            <a:ext cx="432098" cy="482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69</a:t>
            </a:fld>
            <a:endParaRPr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235" y="4757835"/>
            <a:ext cx="24149871" cy="573724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311" y="3960781"/>
            <a:ext cx="24210289" cy="834838"/>
          </a:xfrm>
          <a:prstGeom prst="rect">
            <a:avLst/>
          </a:prstGeom>
        </p:spPr>
      </p:pic>
      <p:sp>
        <p:nvSpPr>
          <p:cNvPr id="10" name="Shape 285"/>
          <p:cNvSpPr txBox="1">
            <a:spLocks/>
          </p:cNvSpPr>
          <p:nvPr/>
        </p:nvSpPr>
        <p:spPr>
          <a:xfrm>
            <a:off x="3048253" y="780262"/>
            <a:ext cx="18287493" cy="16308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Roboto Bold"/>
                <a:ea typeface="Roboto Bold"/>
                <a:cs typeface="Roboto Bold"/>
                <a:sym typeface="Roboto Bold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hangingPunct="1"/>
            <a:r>
              <a:rPr lang="en-US" sz="96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CHANGE</a:t>
            </a:r>
            <a:r>
              <a:rPr lang="en-US" sz="115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 </a:t>
            </a:r>
            <a:r>
              <a:rPr lang="en-US" sz="96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MANAGEMENT</a:t>
            </a:r>
          </a:p>
        </p:txBody>
      </p:sp>
      <p:sp>
        <p:nvSpPr>
          <p:cNvPr id="11" name="Shape 81"/>
          <p:cNvSpPr/>
          <p:nvPr/>
        </p:nvSpPr>
        <p:spPr>
          <a:xfrm>
            <a:off x="11585850" y="2703910"/>
            <a:ext cx="1383341" cy="0"/>
          </a:xfrm>
          <a:prstGeom prst="line">
            <a:avLst/>
          </a:prstGeom>
          <a:ln w="139700">
            <a:solidFill>
              <a:schemeClr val="accent3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" name="TextBox 11"/>
          <p:cNvSpPr txBox="1"/>
          <p:nvPr/>
        </p:nvSpPr>
        <p:spPr>
          <a:xfrm>
            <a:off x="10056802" y="2895450"/>
            <a:ext cx="4487235" cy="81560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CHANGE</a:t>
            </a:r>
            <a:r>
              <a:rPr kumimoji="0" lang="en-US" sz="4800" b="0" i="0" u="none" strike="noStrike" cap="none" spc="0" normalizeH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 LOG</a:t>
            </a:r>
            <a:endParaRPr kumimoji="0" lang="en-US" sz="4800" b="0" i="0" u="none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latin typeface="Abadi MT Condensed Extra Bold" charset="0"/>
              <a:ea typeface="Abadi MT Condensed Extra Bold" charset="0"/>
              <a:cs typeface="Abadi MT Condensed Extra Bold" charset="0"/>
              <a:sym typeface="Robot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698613568"/>
      </p:ext>
    </p:extLst>
  </p:cSld>
  <p:clrMapOvr>
    <a:masterClrMapping/>
  </p:clrMapOvr>
  <p:transition spd="slow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7</a:t>
            </a:fld>
            <a:endParaRPr/>
          </a:p>
        </p:txBody>
      </p:sp>
      <p:pic>
        <p:nvPicPr>
          <p:cNvPr id="8" name="Picture Placeholder 7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33" r="18733"/>
          <a:stretch>
            <a:fillRect/>
          </a:stretch>
        </p:blipFill>
        <p:spPr>
          <a:xfrm>
            <a:off x="814831" y="4266049"/>
            <a:ext cx="6546628" cy="6544164"/>
          </a:xfrm>
          <a:ln w="38100">
            <a:solidFill>
              <a:schemeClr val="accent3"/>
            </a:solidFill>
          </a:ln>
        </p:spPr>
      </p:pic>
      <p:sp>
        <p:nvSpPr>
          <p:cNvPr id="30" name="Shape 339"/>
          <p:cNvSpPr txBox="1">
            <a:spLocks/>
          </p:cNvSpPr>
          <p:nvPr/>
        </p:nvSpPr>
        <p:spPr>
          <a:xfrm>
            <a:off x="3040944" y="781694"/>
            <a:ext cx="18287493" cy="16308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Roboto Bold"/>
                <a:ea typeface="Roboto Bold"/>
                <a:cs typeface="Roboto Bold"/>
                <a:sym typeface="Roboto Bold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hangingPunct="1"/>
            <a:r>
              <a:rPr lang="en-US" sz="96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PROBLEM</a:t>
            </a:r>
            <a:endParaRPr lang="en-US" sz="11500" dirty="0">
              <a:latin typeface="Aharoni" panose="02010803020104030203" pitchFamily="2" charset="-79"/>
              <a:ea typeface="Abadi MT Condensed Extra Bold" charset="0"/>
              <a:cs typeface="Aharoni" panose="02010803020104030203" pitchFamily="2" charset="-79"/>
            </a:endParaRPr>
          </a:p>
        </p:txBody>
      </p:sp>
      <p:sp>
        <p:nvSpPr>
          <p:cNvPr id="31" name="Shape 341"/>
          <p:cNvSpPr/>
          <p:nvPr/>
        </p:nvSpPr>
        <p:spPr>
          <a:xfrm>
            <a:off x="3045541" y="2252118"/>
            <a:ext cx="18278298" cy="10157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>
            <a:normAutofit/>
          </a:bodyPr>
          <a:lstStyle>
            <a:lvl1pPr algn="ctr">
              <a:defRPr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endParaRPr dirty="0"/>
          </a:p>
        </p:txBody>
      </p:sp>
      <p:sp>
        <p:nvSpPr>
          <p:cNvPr id="33" name="Shape 332"/>
          <p:cNvSpPr/>
          <p:nvPr/>
        </p:nvSpPr>
        <p:spPr>
          <a:xfrm>
            <a:off x="1221638" y="11177049"/>
            <a:ext cx="6230102" cy="792232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8100" tIns="38100" rIns="38100" bIns="38100" numCol="1" anchor="t">
            <a:noAutofit/>
          </a:bodyPr>
          <a:lstStyle>
            <a:lvl1pPr algn="ctr">
              <a:defRPr sz="3200">
                <a:solidFill>
                  <a:srgbClr val="38A18A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rPr lang="en-US" sz="4400" dirty="0">
                <a:solidFill>
                  <a:schemeClr val="accent3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No platform for ULINK to recommend screenings to clients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800895" y="4697123"/>
            <a:ext cx="14921420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rgbClr val="182033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Majority of clients visit Ulink for </a:t>
            </a:r>
            <a:r>
              <a:rPr lang="en-US" sz="5400" b="1" dirty="0">
                <a:solidFill>
                  <a:srgbClr val="FF0000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one-off</a:t>
            </a:r>
            <a:r>
              <a:rPr lang="en-US" sz="5400" dirty="0">
                <a:solidFill>
                  <a:schemeClr val="accent6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 </a:t>
            </a:r>
            <a:r>
              <a:rPr lang="en-US" sz="5400" dirty="0">
                <a:solidFill>
                  <a:srgbClr val="182033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services</a:t>
            </a:r>
            <a:br>
              <a:rPr lang="en-US" sz="5400" dirty="0">
                <a:solidFill>
                  <a:srgbClr val="182033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</a:br>
            <a:endParaRPr lang="en-US" sz="5400" dirty="0">
              <a:solidFill>
                <a:srgbClr val="182033"/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rgbClr val="182033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Ulink wishes to be more </a:t>
            </a:r>
            <a:r>
              <a:rPr lang="en-US" sz="5400" b="1" dirty="0">
                <a:solidFill>
                  <a:srgbClr val="FF0000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active</a:t>
            </a:r>
            <a:r>
              <a:rPr lang="en-US" sz="5400" dirty="0">
                <a:solidFill>
                  <a:srgbClr val="182033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 in </a:t>
            </a:r>
            <a:r>
              <a:rPr lang="en-US" sz="5400" b="1" dirty="0">
                <a:solidFill>
                  <a:srgbClr val="182033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maintaining </a:t>
            </a:r>
            <a:r>
              <a:rPr lang="en-US" sz="5400" b="1" dirty="0">
                <a:solidFill>
                  <a:srgbClr val="FF0000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customer relationships</a:t>
            </a:r>
            <a:br>
              <a:rPr lang="en-US" sz="5400" b="1" dirty="0">
                <a:solidFill>
                  <a:srgbClr val="FF0000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</a:br>
            <a:endParaRPr lang="en-US" sz="5400" b="1" dirty="0">
              <a:solidFill>
                <a:srgbClr val="FF0000"/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rgbClr val="182033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Zoho </a:t>
            </a:r>
            <a:r>
              <a:rPr lang="en-US" sz="5400" b="1" dirty="0">
                <a:solidFill>
                  <a:srgbClr val="FF0000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lacks functionality </a:t>
            </a:r>
            <a:r>
              <a:rPr lang="en-US" sz="5400" dirty="0">
                <a:solidFill>
                  <a:srgbClr val="182033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to </a:t>
            </a:r>
            <a:r>
              <a:rPr lang="en-US" sz="5400" dirty="0">
                <a:solidFill>
                  <a:srgbClr val="FF0000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recommend screenings</a:t>
            </a:r>
            <a:r>
              <a:rPr lang="en-US" sz="5400" dirty="0">
                <a:solidFill>
                  <a:srgbClr val="182033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 based on clients’ demographics</a:t>
            </a:r>
          </a:p>
        </p:txBody>
      </p:sp>
      <p:sp>
        <p:nvSpPr>
          <p:cNvPr id="9" name="Shape 81"/>
          <p:cNvSpPr/>
          <p:nvPr/>
        </p:nvSpPr>
        <p:spPr>
          <a:xfrm>
            <a:off x="11585850" y="2703910"/>
            <a:ext cx="1383341" cy="0"/>
          </a:xfrm>
          <a:prstGeom prst="line">
            <a:avLst/>
          </a:prstGeom>
          <a:ln w="139700">
            <a:solidFill>
              <a:schemeClr val="accent3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6088083"/>
      </p:ext>
    </p:extLst>
  </p:cSld>
  <p:clrMapOvr>
    <a:masterClrMapping/>
  </p:clrMapOvr>
  <p:transition spd="slow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2" y="5604782"/>
            <a:ext cx="24041098" cy="3572768"/>
          </a:xfrm>
          <a:prstGeom prst="rect">
            <a:avLst/>
          </a:prstGeom>
        </p:spPr>
      </p:pic>
      <p:sp>
        <p:nvSpPr>
          <p:cNvPr id="640" name="Shape 640"/>
          <p:cNvSpPr>
            <a:spLocks noGrp="1"/>
          </p:cNvSpPr>
          <p:nvPr>
            <p:ph type="sldNum" sz="quarter" idx="2"/>
          </p:nvPr>
        </p:nvSpPr>
        <p:spPr>
          <a:xfrm>
            <a:off x="23225348" y="12307021"/>
            <a:ext cx="432098" cy="482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70</a:t>
            </a:fld>
            <a:endParaRPr/>
          </a:p>
        </p:txBody>
      </p:sp>
      <p:sp>
        <p:nvSpPr>
          <p:cNvPr id="10" name="Shape 285"/>
          <p:cNvSpPr txBox="1">
            <a:spLocks/>
          </p:cNvSpPr>
          <p:nvPr/>
        </p:nvSpPr>
        <p:spPr>
          <a:xfrm>
            <a:off x="3048253" y="780262"/>
            <a:ext cx="18287493" cy="16308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Roboto Bold"/>
                <a:ea typeface="Roboto Bold"/>
                <a:cs typeface="Roboto Bold"/>
                <a:sym typeface="Roboto Bold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hangingPunct="1"/>
            <a:r>
              <a:rPr lang="en-US" sz="96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CHANGE</a:t>
            </a:r>
            <a:r>
              <a:rPr lang="en-US" sz="115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 </a:t>
            </a:r>
            <a:r>
              <a:rPr lang="en-US" sz="96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MANAGEMENT</a:t>
            </a:r>
          </a:p>
        </p:txBody>
      </p:sp>
      <p:sp>
        <p:nvSpPr>
          <p:cNvPr id="11" name="Shape 81"/>
          <p:cNvSpPr/>
          <p:nvPr/>
        </p:nvSpPr>
        <p:spPr>
          <a:xfrm>
            <a:off x="11585850" y="2703910"/>
            <a:ext cx="1383341" cy="0"/>
          </a:xfrm>
          <a:prstGeom prst="line">
            <a:avLst/>
          </a:prstGeom>
          <a:ln w="139700">
            <a:solidFill>
              <a:schemeClr val="accent3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" name="TextBox 11"/>
          <p:cNvSpPr txBox="1"/>
          <p:nvPr/>
        </p:nvSpPr>
        <p:spPr>
          <a:xfrm>
            <a:off x="10056802" y="2895450"/>
            <a:ext cx="4487235" cy="81560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CHANGE</a:t>
            </a:r>
            <a:r>
              <a:rPr kumimoji="0" lang="en-US" sz="4800" b="0" i="0" u="none" strike="noStrike" cap="none" spc="0" normalizeH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 LOG</a:t>
            </a:r>
            <a:endParaRPr kumimoji="0" lang="en-US" sz="4800" b="0" i="0" u="none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latin typeface="Abadi MT Condensed Extra Bold" charset="0"/>
              <a:ea typeface="Abadi MT Condensed Extra Bold" charset="0"/>
              <a:cs typeface="Abadi MT Condensed Extra Bold" charset="0"/>
              <a:sym typeface="Roboto Regular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719" y="4772025"/>
            <a:ext cx="24041098" cy="947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781201"/>
      </p:ext>
    </p:extLst>
  </p:cSld>
  <p:clrMapOvr>
    <a:masterClrMapping/>
  </p:clrMapOvr>
  <p:transition spd="slow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Shape 640"/>
          <p:cNvSpPr>
            <a:spLocks noGrp="1"/>
          </p:cNvSpPr>
          <p:nvPr>
            <p:ph type="sldNum" sz="quarter" idx="2"/>
          </p:nvPr>
        </p:nvSpPr>
        <p:spPr>
          <a:xfrm>
            <a:off x="23225348" y="12307021"/>
            <a:ext cx="432098" cy="482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71</a:t>
            </a:fld>
            <a:endParaRPr/>
          </a:p>
        </p:txBody>
      </p:sp>
      <p:sp>
        <p:nvSpPr>
          <p:cNvPr id="642" name="Shape 642"/>
          <p:cNvSpPr/>
          <p:nvPr/>
        </p:nvSpPr>
        <p:spPr>
          <a:xfrm>
            <a:off x="11585850" y="3589734"/>
            <a:ext cx="1383341" cy="1"/>
          </a:xfrm>
          <a:prstGeom prst="line">
            <a:avLst/>
          </a:prstGeom>
          <a:ln w="139700">
            <a:solidFill>
              <a:schemeClr val="accent3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17"/>
          <a:stretch/>
        </p:blipFill>
        <p:spPr>
          <a:xfrm>
            <a:off x="3219270" y="3456421"/>
            <a:ext cx="17509836" cy="10259579"/>
          </a:xfrm>
          <a:prstGeom prst="rect">
            <a:avLst/>
          </a:prstGeom>
        </p:spPr>
      </p:pic>
      <p:sp>
        <p:nvSpPr>
          <p:cNvPr id="11" name="Callout: Line 1"/>
          <p:cNvSpPr/>
          <p:nvPr/>
        </p:nvSpPr>
        <p:spPr>
          <a:xfrm flipH="1">
            <a:off x="661182" y="4452924"/>
            <a:ext cx="6304949" cy="1954528"/>
          </a:xfrm>
          <a:prstGeom prst="borderCallout1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Screenings – unable to edit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Delete button removes data for both genders</a:t>
            </a:r>
          </a:p>
        </p:txBody>
      </p:sp>
      <p:sp>
        <p:nvSpPr>
          <p:cNvPr id="12" name="Callout: Line 15"/>
          <p:cNvSpPr/>
          <p:nvPr/>
        </p:nvSpPr>
        <p:spPr>
          <a:xfrm flipH="1">
            <a:off x="3219267" y="8686072"/>
            <a:ext cx="6304949" cy="1705551"/>
          </a:xfrm>
          <a:prstGeom prst="borderCallout1">
            <a:avLst>
              <a:gd name="adj1" fmla="val 18750"/>
              <a:gd name="adj2" fmla="val -8333"/>
              <a:gd name="adj3" fmla="val 61593"/>
              <a:gd name="adj4" fmla="val -38839"/>
            </a:avLst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Reports – Incorrect values generated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UI – Date picker, Filters</a:t>
            </a:r>
          </a:p>
        </p:txBody>
      </p:sp>
      <p:sp>
        <p:nvSpPr>
          <p:cNvPr id="13" name="Callout: Line 16"/>
          <p:cNvSpPr/>
          <p:nvPr/>
        </p:nvSpPr>
        <p:spPr>
          <a:xfrm>
            <a:off x="18310507" y="5673220"/>
            <a:ext cx="6073493" cy="1577873"/>
          </a:xfrm>
          <a:prstGeom prst="borderCallout1">
            <a:avLst>
              <a:gd name="adj1" fmla="val 7137"/>
              <a:gd name="adj2" fmla="val -10436"/>
              <a:gd name="adj3" fmla="val 61593"/>
              <a:gd name="adj4" fmla="val -34633"/>
            </a:avLst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Preparation for midterms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Bug fixing after midterms </a:t>
            </a:r>
          </a:p>
        </p:txBody>
      </p:sp>
      <p:sp>
        <p:nvSpPr>
          <p:cNvPr id="14" name="Shape 285"/>
          <p:cNvSpPr txBox="1">
            <a:spLocks/>
          </p:cNvSpPr>
          <p:nvPr/>
        </p:nvSpPr>
        <p:spPr>
          <a:xfrm>
            <a:off x="3048253" y="780262"/>
            <a:ext cx="18287493" cy="16308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Roboto Bold"/>
                <a:ea typeface="Roboto Bold"/>
                <a:cs typeface="Roboto Bold"/>
                <a:sym typeface="Roboto Bold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hangingPunct="1"/>
            <a:r>
              <a:rPr lang="en-US" sz="96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PROJECT</a:t>
            </a:r>
            <a:r>
              <a:rPr lang="en-US" sz="115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 </a:t>
            </a:r>
            <a:r>
              <a:rPr lang="en-US" sz="96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MANAGEMENT</a:t>
            </a:r>
          </a:p>
        </p:txBody>
      </p:sp>
      <p:sp>
        <p:nvSpPr>
          <p:cNvPr id="15" name="Shape 81"/>
          <p:cNvSpPr/>
          <p:nvPr/>
        </p:nvSpPr>
        <p:spPr>
          <a:xfrm>
            <a:off x="11585850" y="2703910"/>
            <a:ext cx="1383341" cy="0"/>
          </a:xfrm>
          <a:prstGeom prst="line">
            <a:avLst/>
          </a:prstGeom>
          <a:ln w="139700">
            <a:solidFill>
              <a:schemeClr val="accent3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6" name="TextBox 15"/>
          <p:cNvSpPr txBox="1"/>
          <p:nvPr/>
        </p:nvSpPr>
        <p:spPr>
          <a:xfrm>
            <a:off x="10056802" y="2895450"/>
            <a:ext cx="4487235" cy="81560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TASK</a:t>
            </a:r>
            <a:r>
              <a:rPr kumimoji="0" lang="en-US" sz="4800" b="0" i="0" u="none" strike="noStrike" cap="none" spc="0" normalizeH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 METRIC</a:t>
            </a:r>
            <a:endParaRPr kumimoji="0" lang="en-US" sz="4800" b="0" i="0" u="none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latin typeface="Abadi MT Condensed Extra Bold" charset="0"/>
              <a:ea typeface="Abadi MT Condensed Extra Bold" charset="0"/>
              <a:cs typeface="Abadi MT Condensed Extra Bold" charset="0"/>
              <a:sym typeface="Robot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719960495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Shape 640"/>
          <p:cNvSpPr>
            <a:spLocks noGrp="1"/>
          </p:cNvSpPr>
          <p:nvPr>
            <p:ph type="sldNum" sz="quarter" idx="2"/>
          </p:nvPr>
        </p:nvSpPr>
        <p:spPr>
          <a:xfrm>
            <a:off x="23225348" y="12307021"/>
            <a:ext cx="432098" cy="482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72</a:t>
            </a:fld>
            <a:endParaRPr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0193" y="2871470"/>
            <a:ext cx="18133494" cy="10697765"/>
          </a:xfrm>
          <a:prstGeom prst="rect">
            <a:avLst/>
          </a:prstGeom>
        </p:spPr>
      </p:pic>
      <p:sp>
        <p:nvSpPr>
          <p:cNvPr id="15" name="Oval 14"/>
          <p:cNvSpPr/>
          <p:nvPr/>
        </p:nvSpPr>
        <p:spPr>
          <a:xfrm>
            <a:off x="8044529" y="7004628"/>
            <a:ext cx="861234" cy="1383285"/>
          </a:xfrm>
          <a:prstGeom prst="ellipse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5272519" y="5006248"/>
            <a:ext cx="1069384" cy="1088669"/>
          </a:xfrm>
          <a:prstGeom prst="ellipse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10681403" y="4402505"/>
            <a:ext cx="1032460" cy="1229471"/>
          </a:xfrm>
          <a:prstGeom prst="ellipse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14759358" y="4378074"/>
            <a:ext cx="803307" cy="1016092"/>
          </a:xfrm>
          <a:prstGeom prst="ellipse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allout: Line 2"/>
          <p:cNvSpPr/>
          <p:nvPr/>
        </p:nvSpPr>
        <p:spPr>
          <a:xfrm flipH="1">
            <a:off x="410509" y="3146761"/>
            <a:ext cx="4300341" cy="1555242"/>
          </a:xfrm>
          <a:prstGeom prst="borderCallout1">
            <a:avLst>
              <a:gd name="adj1" fmla="val 58874"/>
              <a:gd name="adj2" fmla="val -2573"/>
              <a:gd name="adj3" fmla="val 124711"/>
              <a:gd name="adj4" fmla="val -15931"/>
            </a:avLst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Under-estimated hours for acceptance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0290632" y="6571491"/>
            <a:ext cx="3727283" cy="3957101"/>
            <a:chOff x="11194746" y="6064980"/>
            <a:chExt cx="3718276" cy="4154581"/>
          </a:xfrm>
          <a:solidFill>
            <a:schemeClr val="accent1"/>
          </a:solidFill>
        </p:grpSpPr>
        <p:sp>
          <p:nvSpPr>
            <p:cNvPr id="21" name="Callout: Line 24"/>
            <p:cNvSpPr/>
            <p:nvPr/>
          </p:nvSpPr>
          <p:spPr>
            <a:xfrm>
              <a:off x="11194746" y="8586704"/>
              <a:ext cx="3718276" cy="1632857"/>
            </a:xfrm>
            <a:prstGeom prst="borderCallout1">
              <a:avLst>
                <a:gd name="adj1" fmla="val 20495"/>
                <a:gd name="adj2" fmla="val -3902"/>
                <a:gd name="adj3" fmla="val -33588"/>
                <a:gd name="adj4" fmla="val -30624"/>
              </a:avLst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2"/>
                  </a:solidFill>
                  <a:latin typeface="Abadi MT Condensed Extra Bold" charset="0"/>
                  <a:ea typeface="Abadi MT Condensed Extra Bold" charset="0"/>
                  <a:cs typeface="Abadi MT Condensed Extra Bold" charset="0"/>
                </a:rPr>
                <a:t>More hours required for bug fixing</a:t>
              </a:r>
            </a:p>
          </p:txBody>
        </p:sp>
        <p:cxnSp>
          <p:nvCxnSpPr>
            <p:cNvPr id="22" name="Straight Connector 21"/>
            <p:cNvCxnSpPr/>
            <p:nvPr/>
          </p:nvCxnSpPr>
          <p:spPr>
            <a:xfrm>
              <a:off x="12188645" y="6064980"/>
              <a:ext cx="0" cy="2410940"/>
            </a:xfrm>
            <a:prstGeom prst="line">
              <a:avLst/>
            </a:prstGeom>
            <a:grp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Callout: Line 25"/>
          <p:cNvSpPr/>
          <p:nvPr/>
        </p:nvSpPr>
        <p:spPr>
          <a:xfrm>
            <a:off x="16367541" y="6343606"/>
            <a:ext cx="5795830" cy="1555242"/>
          </a:xfrm>
          <a:prstGeom prst="borderCallout1">
            <a:avLst>
              <a:gd name="adj1" fmla="val 23984"/>
              <a:gd name="adj2" fmla="val -4659"/>
              <a:gd name="adj3" fmla="val -53543"/>
              <a:gd name="adj4" fmla="val -20470"/>
            </a:avLst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Midterms Presentation</a:t>
            </a:r>
          </a:p>
          <a:p>
            <a:pPr algn="ctr"/>
            <a:r>
              <a:rPr lang="en-US" sz="3600" dirty="0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Bug fixing before midterms</a:t>
            </a:r>
          </a:p>
        </p:txBody>
      </p:sp>
      <p:sp>
        <p:nvSpPr>
          <p:cNvPr id="24" name="Shape 285"/>
          <p:cNvSpPr txBox="1">
            <a:spLocks/>
          </p:cNvSpPr>
          <p:nvPr/>
        </p:nvSpPr>
        <p:spPr>
          <a:xfrm>
            <a:off x="3048253" y="780262"/>
            <a:ext cx="18287493" cy="16308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Roboto Bold"/>
                <a:ea typeface="Roboto Bold"/>
                <a:cs typeface="Roboto Bold"/>
                <a:sym typeface="Roboto Bold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hangingPunct="1"/>
            <a:r>
              <a:rPr lang="en-US" sz="96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PROJECT</a:t>
            </a:r>
            <a:r>
              <a:rPr lang="en-US" sz="115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 </a:t>
            </a:r>
            <a:r>
              <a:rPr lang="en-US" sz="96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MANAGEMENT</a:t>
            </a:r>
          </a:p>
        </p:txBody>
      </p:sp>
      <p:sp>
        <p:nvSpPr>
          <p:cNvPr id="25" name="Shape 81"/>
          <p:cNvSpPr/>
          <p:nvPr/>
        </p:nvSpPr>
        <p:spPr>
          <a:xfrm>
            <a:off x="11585850" y="2703910"/>
            <a:ext cx="1383341" cy="0"/>
          </a:xfrm>
          <a:prstGeom prst="line">
            <a:avLst/>
          </a:prstGeom>
          <a:ln w="139700">
            <a:solidFill>
              <a:schemeClr val="accent3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14362503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3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Shape 640"/>
          <p:cNvSpPr>
            <a:spLocks noGrp="1"/>
          </p:cNvSpPr>
          <p:nvPr>
            <p:ph type="sldNum" sz="quarter" idx="2"/>
          </p:nvPr>
        </p:nvSpPr>
        <p:spPr>
          <a:xfrm>
            <a:off x="23225348" y="12307021"/>
            <a:ext cx="432098" cy="482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73</a:t>
            </a:fld>
            <a:endParaRPr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437" y="4753344"/>
            <a:ext cx="11790673" cy="5466296"/>
          </a:xfrm>
          <a:prstGeom prst="rect">
            <a:avLst/>
          </a:prstGeom>
        </p:spPr>
      </p:pic>
      <p:sp>
        <p:nvSpPr>
          <p:cNvPr id="25" name="Shape 472"/>
          <p:cNvSpPr/>
          <p:nvPr/>
        </p:nvSpPr>
        <p:spPr>
          <a:xfrm>
            <a:off x="14718297" y="4047399"/>
            <a:ext cx="6998703" cy="1794601"/>
          </a:xfrm>
          <a:prstGeom prst="roundRect">
            <a:avLst>
              <a:gd name="adj" fmla="val 2555"/>
            </a:avLst>
          </a:prstGeom>
          <a:solidFill>
            <a:schemeClr val="accent3"/>
          </a:solidFill>
          <a:ln w="3175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US" sz="6000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TECHNICAL RISK</a:t>
            </a:r>
            <a:endParaRPr sz="6000" dirty="0"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4549175" y="7126429"/>
            <a:ext cx="7336945" cy="2108269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8100" tIns="38100" rIns="38100" bIns="38100" numCol="1" spcCol="38100" rtlCol="0" anchor="ctr">
            <a:spAutoFit/>
          </a:bodyPr>
          <a:lstStyle/>
          <a:p>
            <a:pPr lvl="0" algn="ctr">
              <a:defRPr/>
            </a:pPr>
            <a:r>
              <a:rPr lang="en-US" sz="4400" dirty="0">
                <a:solidFill>
                  <a:srgbClr val="182028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Unfamiliar with coding language </a:t>
            </a:r>
          </a:p>
          <a:p>
            <a:pPr lvl="0" algn="ctr">
              <a:defRPr/>
            </a:pPr>
            <a:r>
              <a:rPr lang="en-US" sz="4400" dirty="0" err="1">
                <a:solidFill>
                  <a:srgbClr val="182028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E,g</a:t>
            </a:r>
            <a:r>
              <a:rPr lang="en-US" sz="4400" dirty="0">
                <a:solidFill>
                  <a:srgbClr val="182028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. </a:t>
            </a:r>
            <a:r>
              <a:rPr lang="en-US" sz="4400" dirty="0" err="1">
                <a:solidFill>
                  <a:srgbClr val="182028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Javascript</a:t>
            </a:r>
            <a:r>
              <a:rPr lang="en-US" sz="4400" dirty="0">
                <a:solidFill>
                  <a:srgbClr val="182028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, JQuery</a:t>
            </a:r>
          </a:p>
          <a:p>
            <a:pPr marL="0" marR="0" indent="0" algn="l" defTabSz="825500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spc="0" normalizeH="0" baseline="0" dirty="0">
              <a:ln>
                <a:noFill/>
              </a:ln>
              <a:solidFill>
                <a:srgbClr val="525860"/>
              </a:solidFill>
              <a:effectLst/>
              <a:uFillTx/>
              <a:latin typeface="Abadi MT Condensed Extra Bold" charset="0"/>
              <a:ea typeface="Abadi MT Condensed Extra Bold" charset="0"/>
              <a:cs typeface="Abadi MT Condensed Extra Bold" charset="0"/>
              <a:sym typeface="Roboto Regular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3197762" y="9845494"/>
            <a:ext cx="10459684" cy="4139595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571500" lvl="0" indent="-571500">
              <a:buFont typeface="Arial" panose="020B0604020202020204" pitchFamily="34" charset="0"/>
              <a:buChar char="•"/>
              <a:defRPr/>
            </a:pPr>
            <a:r>
              <a:rPr lang="en-US" sz="4400" dirty="0">
                <a:solidFill>
                  <a:srgbClr val="182028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More experienced developer to share knowledge</a:t>
            </a:r>
          </a:p>
          <a:p>
            <a:pPr marL="571500" lvl="0" indent="-571500">
              <a:buFont typeface="Arial" panose="020B0604020202020204" pitchFamily="34" charset="0"/>
              <a:buChar char="•"/>
              <a:defRPr/>
            </a:pPr>
            <a:r>
              <a:rPr lang="en-US" sz="4400" dirty="0">
                <a:solidFill>
                  <a:srgbClr val="182028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Developers to research &amp; learn technologies</a:t>
            </a:r>
          </a:p>
          <a:p>
            <a:pPr marL="571500" lvl="0" indent="-571500">
              <a:buFont typeface="Arial" panose="020B0604020202020204" pitchFamily="34" charset="0"/>
              <a:buChar char="•"/>
              <a:defRPr/>
            </a:pPr>
            <a:r>
              <a:rPr lang="en-US" sz="4400" dirty="0">
                <a:solidFill>
                  <a:srgbClr val="182028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Assistant developer to help with complex tasks</a:t>
            </a:r>
          </a:p>
          <a:p>
            <a:pPr marL="0" marR="0" indent="0" algn="l" defTabSz="825500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spc="0" normalizeH="0" baseline="0" dirty="0">
              <a:ln>
                <a:noFill/>
              </a:ln>
              <a:solidFill>
                <a:srgbClr val="525860"/>
              </a:solidFill>
              <a:effectLst/>
              <a:uFillTx/>
              <a:latin typeface="Abadi MT Condensed Extra Bold" charset="0"/>
              <a:ea typeface="Abadi MT Condensed Extra Bold" charset="0"/>
              <a:cs typeface="Abadi MT Condensed Extra Bold" charset="0"/>
              <a:sym typeface="Roboto Regular"/>
            </a:endParaRPr>
          </a:p>
        </p:txBody>
      </p:sp>
      <p:sp>
        <p:nvSpPr>
          <p:cNvPr id="26" name="Down Arrow 25"/>
          <p:cNvSpPr/>
          <p:nvPr/>
        </p:nvSpPr>
        <p:spPr>
          <a:xfrm>
            <a:off x="17778675" y="8762749"/>
            <a:ext cx="648929" cy="94389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Down Arrow 26"/>
          <p:cNvSpPr/>
          <p:nvPr/>
        </p:nvSpPr>
        <p:spPr>
          <a:xfrm>
            <a:off x="17778674" y="6113108"/>
            <a:ext cx="648929" cy="94389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" descr="Image result for shoot arrow icon pn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6771" y="7993127"/>
            <a:ext cx="949185" cy="949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Shape 285"/>
          <p:cNvSpPr txBox="1">
            <a:spLocks/>
          </p:cNvSpPr>
          <p:nvPr/>
        </p:nvSpPr>
        <p:spPr>
          <a:xfrm>
            <a:off x="3048253" y="780262"/>
            <a:ext cx="18287493" cy="16308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Roboto Bold"/>
                <a:ea typeface="Roboto Bold"/>
                <a:cs typeface="Roboto Bold"/>
                <a:sym typeface="Roboto Bold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hangingPunct="1"/>
            <a:r>
              <a:rPr lang="en-US" sz="96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PROJECT</a:t>
            </a:r>
            <a:r>
              <a:rPr lang="en-US" sz="115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 </a:t>
            </a:r>
            <a:r>
              <a:rPr lang="en-US" sz="96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MANAGEMENT</a:t>
            </a:r>
          </a:p>
        </p:txBody>
      </p:sp>
      <p:sp>
        <p:nvSpPr>
          <p:cNvPr id="14" name="Shape 81"/>
          <p:cNvSpPr/>
          <p:nvPr/>
        </p:nvSpPr>
        <p:spPr>
          <a:xfrm>
            <a:off x="11585850" y="2703910"/>
            <a:ext cx="1383341" cy="0"/>
          </a:xfrm>
          <a:prstGeom prst="line">
            <a:avLst/>
          </a:prstGeom>
          <a:ln w="139700">
            <a:solidFill>
              <a:schemeClr val="accent3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5" name="TextBox 14"/>
          <p:cNvSpPr txBox="1"/>
          <p:nvPr/>
        </p:nvSpPr>
        <p:spPr>
          <a:xfrm>
            <a:off x="9232371" y="2862837"/>
            <a:ext cx="6090298" cy="81560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RISK MANAGEMENT</a:t>
            </a:r>
            <a:r>
              <a:rPr kumimoji="0" lang="en-US" sz="4800" b="0" i="0" u="none" strike="noStrike" cap="none" spc="0" normalizeH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 </a:t>
            </a:r>
            <a:endParaRPr kumimoji="0" lang="en-US" sz="4800" b="0" i="0" u="none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latin typeface="Abadi MT Condensed Extra Bold" charset="0"/>
              <a:ea typeface="Abadi MT Condensed Extra Bold" charset="0"/>
              <a:cs typeface="Abadi MT Condensed Extra Bold" charset="0"/>
              <a:sym typeface="Robot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589894265"/>
      </p:ext>
    </p:extLst>
  </p:cSld>
  <p:clrMapOvr>
    <a:masterClrMapping/>
  </p:clrMapOvr>
  <p:transition spd="slow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Shape 640"/>
          <p:cNvSpPr>
            <a:spLocks noGrp="1"/>
          </p:cNvSpPr>
          <p:nvPr>
            <p:ph type="sldNum" sz="quarter" idx="2"/>
          </p:nvPr>
        </p:nvSpPr>
        <p:spPr>
          <a:xfrm>
            <a:off x="23225348" y="12307021"/>
            <a:ext cx="432098" cy="482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74</a:t>
            </a:fld>
            <a:endParaRPr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437" y="4753344"/>
            <a:ext cx="11790673" cy="5466296"/>
          </a:xfrm>
          <a:prstGeom prst="rect">
            <a:avLst/>
          </a:prstGeom>
        </p:spPr>
      </p:pic>
      <p:sp>
        <p:nvSpPr>
          <p:cNvPr id="25" name="Shape 472"/>
          <p:cNvSpPr/>
          <p:nvPr/>
        </p:nvSpPr>
        <p:spPr>
          <a:xfrm>
            <a:off x="14718297" y="3664689"/>
            <a:ext cx="6998703" cy="2177311"/>
          </a:xfrm>
          <a:prstGeom prst="roundRect">
            <a:avLst>
              <a:gd name="adj" fmla="val 2555"/>
            </a:avLst>
          </a:prstGeom>
          <a:solidFill>
            <a:schemeClr val="accent3"/>
          </a:solidFill>
          <a:ln w="3175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US" sz="5400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PROJECT MANAGEMENT RISK</a:t>
            </a:r>
            <a:endParaRPr sz="5400" dirty="0"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2598866" y="7147139"/>
            <a:ext cx="11008543" cy="2108269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lvl="0" algn="ctr">
              <a:defRPr/>
            </a:pPr>
            <a:r>
              <a:rPr lang="en-US" sz="4400" dirty="0">
                <a:solidFill>
                  <a:srgbClr val="182028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Allocation of too much/ little time for development of functions</a:t>
            </a:r>
          </a:p>
          <a:p>
            <a:pPr marL="0" marR="0" indent="0" algn="l" defTabSz="825500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spc="0" normalizeH="0" baseline="0" dirty="0">
              <a:ln>
                <a:noFill/>
              </a:ln>
              <a:solidFill>
                <a:srgbClr val="525860"/>
              </a:solidFill>
              <a:effectLst/>
              <a:uFillTx/>
              <a:latin typeface="Abadi MT Condensed Extra Bold" charset="0"/>
              <a:ea typeface="Abadi MT Condensed Extra Bold" charset="0"/>
              <a:cs typeface="Abadi MT Condensed Extra Bold" charset="0"/>
              <a:sym typeface="Roboto Regular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3451762" y="10219640"/>
            <a:ext cx="10459684" cy="2108269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571500" lvl="0" indent="-571500">
              <a:buFont typeface="Arial" panose="020B0604020202020204" pitchFamily="34" charset="0"/>
              <a:buChar char="•"/>
              <a:defRPr/>
            </a:pPr>
            <a:r>
              <a:rPr lang="en-US" sz="4400" dirty="0">
                <a:solidFill>
                  <a:srgbClr val="182028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Buffer days before submission</a:t>
            </a:r>
          </a:p>
          <a:p>
            <a:pPr marL="571500" lvl="0" indent="-571500">
              <a:buFont typeface="Arial" panose="020B0604020202020204" pitchFamily="34" charset="0"/>
              <a:buChar char="•"/>
              <a:defRPr/>
            </a:pPr>
            <a:r>
              <a:rPr lang="en-US" sz="4400" dirty="0">
                <a:solidFill>
                  <a:srgbClr val="182028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Allocate more time for more complex tasks</a:t>
            </a:r>
          </a:p>
          <a:p>
            <a:pPr marL="0" marR="0" indent="0" algn="l" defTabSz="825500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spc="0" normalizeH="0" baseline="0" dirty="0">
              <a:ln>
                <a:noFill/>
              </a:ln>
              <a:solidFill>
                <a:srgbClr val="525860"/>
              </a:solidFill>
              <a:effectLst/>
              <a:uFillTx/>
              <a:latin typeface="Abadi MT Condensed Extra Bold" charset="0"/>
              <a:ea typeface="Abadi MT Condensed Extra Bold" charset="0"/>
              <a:cs typeface="Abadi MT Condensed Extra Bold" charset="0"/>
              <a:sym typeface="Roboto Regular"/>
            </a:endParaRPr>
          </a:p>
        </p:txBody>
      </p:sp>
      <p:sp>
        <p:nvSpPr>
          <p:cNvPr id="26" name="Down Arrow 25"/>
          <p:cNvSpPr/>
          <p:nvPr/>
        </p:nvSpPr>
        <p:spPr>
          <a:xfrm>
            <a:off x="17778675" y="8762749"/>
            <a:ext cx="648929" cy="94389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Down Arrow 26"/>
          <p:cNvSpPr/>
          <p:nvPr/>
        </p:nvSpPr>
        <p:spPr>
          <a:xfrm>
            <a:off x="17778674" y="6113108"/>
            <a:ext cx="648929" cy="94389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" descr="Image result for shoot arrow icon pn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5171" y="7126429"/>
            <a:ext cx="949185" cy="949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Shape 285"/>
          <p:cNvSpPr txBox="1">
            <a:spLocks/>
          </p:cNvSpPr>
          <p:nvPr/>
        </p:nvSpPr>
        <p:spPr>
          <a:xfrm>
            <a:off x="3048253" y="780262"/>
            <a:ext cx="18287493" cy="16308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Roboto Bold"/>
                <a:ea typeface="Roboto Bold"/>
                <a:cs typeface="Roboto Bold"/>
                <a:sym typeface="Roboto Bold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hangingPunct="1"/>
            <a:r>
              <a:rPr lang="en-US" sz="96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PROJECT</a:t>
            </a:r>
            <a:r>
              <a:rPr lang="en-US" sz="115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 </a:t>
            </a:r>
            <a:r>
              <a:rPr lang="en-US" sz="96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MANAGEMENT</a:t>
            </a:r>
          </a:p>
        </p:txBody>
      </p:sp>
      <p:sp>
        <p:nvSpPr>
          <p:cNvPr id="17" name="Shape 81"/>
          <p:cNvSpPr/>
          <p:nvPr/>
        </p:nvSpPr>
        <p:spPr>
          <a:xfrm>
            <a:off x="11585850" y="2703910"/>
            <a:ext cx="1383341" cy="0"/>
          </a:xfrm>
          <a:prstGeom prst="line">
            <a:avLst/>
          </a:prstGeom>
          <a:ln w="139700">
            <a:solidFill>
              <a:schemeClr val="accent3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8" name="TextBox 17"/>
          <p:cNvSpPr txBox="1"/>
          <p:nvPr/>
        </p:nvSpPr>
        <p:spPr>
          <a:xfrm>
            <a:off x="9232371" y="2862837"/>
            <a:ext cx="6090298" cy="81560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RISK MANAGEMENT</a:t>
            </a:r>
            <a:r>
              <a:rPr kumimoji="0" lang="en-US" sz="4800" b="0" i="0" u="none" strike="noStrike" cap="none" spc="0" normalizeH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 </a:t>
            </a:r>
            <a:endParaRPr kumimoji="0" lang="en-US" sz="4800" b="0" i="0" u="none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latin typeface="Abadi MT Condensed Extra Bold" charset="0"/>
              <a:ea typeface="Abadi MT Condensed Extra Bold" charset="0"/>
              <a:cs typeface="Abadi MT Condensed Extra Bold" charset="0"/>
              <a:sym typeface="Robot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372748268"/>
      </p:ext>
    </p:extLst>
  </p:cSld>
  <p:clrMapOvr>
    <a:masterClrMapping/>
  </p:clrMapOvr>
  <p:transition spd="slow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Shape 640"/>
          <p:cNvSpPr>
            <a:spLocks noGrp="1"/>
          </p:cNvSpPr>
          <p:nvPr>
            <p:ph type="sldNum" sz="quarter" idx="2"/>
          </p:nvPr>
        </p:nvSpPr>
        <p:spPr>
          <a:xfrm>
            <a:off x="23225348" y="12307021"/>
            <a:ext cx="432098" cy="482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75</a:t>
            </a:fld>
            <a:endParaRPr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437" y="4753344"/>
            <a:ext cx="11790673" cy="5466296"/>
          </a:xfrm>
          <a:prstGeom prst="rect">
            <a:avLst/>
          </a:prstGeom>
        </p:spPr>
      </p:pic>
      <p:sp>
        <p:nvSpPr>
          <p:cNvPr id="25" name="Shape 472"/>
          <p:cNvSpPr/>
          <p:nvPr/>
        </p:nvSpPr>
        <p:spPr>
          <a:xfrm>
            <a:off x="14905972" y="4173003"/>
            <a:ext cx="6394331" cy="1711797"/>
          </a:xfrm>
          <a:prstGeom prst="roundRect">
            <a:avLst>
              <a:gd name="adj" fmla="val 2555"/>
            </a:avLst>
          </a:prstGeom>
          <a:solidFill>
            <a:schemeClr val="accent3"/>
          </a:solidFill>
          <a:ln w="3175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US" sz="6000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CLIENT RISK</a:t>
            </a:r>
            <a:endParaRPr sz="6000" dirty="0"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5077090" y="7486492"/>
            <a:ext cx="11008543" cy="1431161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lvl="0">
              <a:defRPr/>
            </a:pPr>
            <a:r>
              <a:rPr lang="en-US" sz="4400" dirty="0">
                <a:solidFill>
                  <a:srgbClr val="182028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Change in client’s requirement</a:t>
            </a:r>
          </a:p>
          <a:p>
            <a:pPr marL="0" marR="0" indent="0" defTabSz="825500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spc="0" normalizeH="0" baseline="0" dirty="0">
              <a:ln>
                <a:noFill/>
              </a:ln>
              <a:solidFill>
                <a:srgbClr val="525860"/>
              </a:solidFill>
              <a:effectLst/>
              <a:uFillTx/>
              <a:latin typeface="Abadi MT Condensed Extra Bold" charset="0"/>
              <a:ea typeface="Abadi MT Condensed Extra Bold" charset="0"/>
              <a:cs typeface="Abadi MT Condensed Extra Bold" charset="0"/>
              <a:sym typeface="Roboto Regular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718297" y="9886446"/>
            <a:ext cx="9986705" cy="4139595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571500" lvl="0" indent="-571500">
              <a:buFont typeface="Arial" panose="020B0604020202020204" pitchFamily="34" charset="0"/>
              <a:buChar char="•"/>
              <a:defRPr/>
            </a:pPr>
            <a:r>
              <a:rPr lang="en-US" sz="4400" dirty="0">
                <a:solidFill>
                  <a:srgbClr val="182028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Meet &amp; update client </a:t>
            </a:r>
            <a:r>
              <a:rPr lang="en-US" sz="4400">
                <a:solidFill>
                  <a:srgbClr val="182028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bi-weekly </a:t>
            </a:r>
          </a:p>
          <a:p>
            <a:pPr marL="571500" lvl="0" indent="-571500">
              <a:buFont typeface="Arial" panose="020B0604020202020204" pitchFamily="34" charset="0"/>
              <a:buChar char="•"/>
              <a:defRPr/>
            </a:pPr>
            <a:r>
              <a:rPr lang="en-US" sz="4400" dirty="0">
                <a:solidFill>
                  <a:srgbClr val="182028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Ensure that development is on par with client’s requirements</a:t>
            </a:r>
          </a:p>
          <a:p>
            <a:pPr marL="571500" lvl="0" indent="-571500">
              <a:buFont typeface="Arial" panose="020B0604020202020204" pitchFamily="34" charset="0"/>
              <a:buChar char="•"/>
              <a:defRPr/>
            </a:pPr>
            <a:r>
              <a:rPr lang="en-US" sz="4400" dirty="0">
                <a:solidFill>
                  <a:srgbClr val="182028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Present client prototype before development </a:t>
            </a:r>
          </a:p>
          <a:p>
            <a:pPr marL="0" marR="0" indent="0" defTabSz="825500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spc="0" normalizeH="0" baseline="0" dirty="0">
              <a:ln>
                <a:noFill/>
              </a:ln>
              <a:solidFill>
                <a:srgbClr val="525860"/>
              </a:solidFill>
              <a:effectLst/>
              <a:uFillTx/>
              <a:latin typeface="Abadi MT Condensed Extra Bold" charset="0"/>
              <a:ea typeface="Abadi MT Condensed Extra Bold" charset="0"/>
              <a:cs typeface="Abadi MT Condensed Extra Bold" charset="0"/>
              <a:sym typeface="Roboto Regular"/>
            </a:endParaRPr>
          </a:p>
        </p:txBody>
      </p:sp>
      <p:sp>
        <p:nvSpPr>
          <p:cNvPr id="26" name="Down Arrow 25"/>
          <p:cNvSpPr/>
          <p:nvPr/>
        </p:nvSpPr>
        <p:spPr>
          <a:xfrm>
            <a:off x="17778675" y="8762749"/>
            <a:ext cx="648929" cy="94389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Down Arrow 26"/>
          <p:cNvSpPr/>
          <p:nvPr/>
        </p:nvSpPr>
        <p:spPr>
          <a:xfrm>
            <a:off x="17778674" y="6113108"/>
            <a:ext cx="648929" cy="94389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" descr="Image result for shoot arrow icon pn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5171" y="7126429"/>
            <a:ext cx="949185" cy="949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Shape 285"/>
          <p:cNvSpPr txBox="1">
            <a:spLocks/>
          </p:cNvSpPr>
          <p:nvPr/>
        </p:nvSpPr>
        <p:spPr>
          <a:xfrm>
            <a:off x="3048253" y="780262"/>
            <a:ext cx="18287493" cy="16308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Roboto Bold"/>
                <a:ea typeface="Roboto Bold"/>
                <a:cs typeface="Roboto Bold"/>
                <a:sym typeface="Roboto Bold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hangingPunct="1"/>
            <a:r>
              <a:rPr lang="en-US" sz="96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PROJECT</a:t>
            </a:r>
            <a:r>
              <a:rPr lang="en-US" sz="115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 </a:t>
            </a:r>
            <a:r>
              <a:rPr lang="en-US" sz="96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MANAGEMENT</a:t>
            </a:r>
          </a:p>
        </p:txBody>
      </p:sp>
      <p:sp>
        <p:nvSpPr>
          <p:cNvPr id="14" name="Shape 81"/>
          <p:cNvSpPr/>
          <p:nvPr/>
        </p:nvSpPr>
        <p:spPr>
          <a:xfrm>
            <a:off x="11585850" y="2703910"/>
            <a:ext cx="1383341" cy="0"/>
          </a:xfrm>
          <a:prstGeom prst="line">
            <a:avLst/>
          </a:prstGeom>
          <a:ln w="139700">
            <a:solidFill>
              <a:schemeClr val="accent3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5" name="TextBox 14"/>
          <p:cNvSpPr txBox="1"/>
          <p:nvPr/>
        </p:nvSpPr>
        <p:spPr>
          <a:xfrm>
            <a:off x="9232371" y="2862837"/>
            <a:ext cx="6090298" cy="81560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RISK MANAGEMENT</a:t>
            </a:r>
            <a:r>
              <a:rPr kumimoji="0" lang="en-US" sz="4800" b="0" i="0" u="none" strike="noStrike" cap="none" spc="0" normalizeH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 </a:t>
            </a:r>
            <a:endParaRPr kumimoji="0" lang="en-US" sz="4800" b="0" i="0" u="none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latin typeface="Abadi MT Condensed Extra Bold" charset="0"/>
              <a:ea typeface="Abadi MT Condensed Extra Bold" charset="0"/>
              <a:cs typeface="Abadi MT Condensed Extra Bold" charset="0"/>
              <a:sym typeface="Robot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825538042"/>
      </p:ext>
    </p:extLst>
  </p:cSld>
  <p:clrMapOvr>
    <a:masterClrMapping/>
  </p:clrMapOvr>
  <p:transition spd="slow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/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21" b="7821"/>
          <a:stretch>
            <a:fillRect/>
          </a:stretch>
        </p:blipFill>
        <p:spPr>
          <a:xfrm>
            <a:off x="0" y="0"/>
            <a:ext cx="24384000" cy="13716000"/>
          </a:xfrm>
          <a:prstGeom prst="roundRect">
            <a:avLst>
              <a:gd name="adj" fmla="val 0"/>
            </a:avLst>
          </a:prstGeom>
          <a:solidFill>
            <a:schemeClr val="tx1"/>
          </a:solidFill>
        </p:spPr>
      </p:pic>
      <p:sp>
        <p:nvSpPr>
          <p:cNvPr id="12" name="Shape 539"/>
          <p:cNvSpPr/>
          <p:nvPr/>
        </p:nvSpPr>
        <p:spPr>
          <a:xfrm rot="10800000">
            <a:off x="20331556" y="2582145"/>
            <a:ext cx="4094093" cy="84325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6" h="21600" extrusionOk="0">
                <a:moveTo>
                  <a:pt x="55" y="0"/>
                </a:moveTo>
                <a:lnTo>
                  <a:pt x="3586" y="1752"/>
                </a:lnTo>
                <a:lnTo>
                  <a:pt x="21288" y="10338"/>
                </a:lnTo>
                <a:cubicBezTo>
                  <a:pt x="21491" y="10457"/>
                  <a:pt x="21600" y="10606"/>
                  <a:pt x="21596" y="10760"/>
                </a:cubicBezTo>
                <a:cubicBezTo>
                  <a:pt x="21591" y="10927"/>
                  <a:pt x="21453" y="11087"/>
                  <a:pt x="21212" y="11206"/>
                </a:cubicBezTo>
                <a:lnTo>
                  <a:pt x="0" y="21600"/>
                </a:lnTo>
                <a:lnTo>
                  <a:pt x="55" y="0"/>
                </a:lnTo>
                <a:close/>
              </a:path>
            </a:pathLst>
          </a:custGeom>
          <a:solidFill>
            <a:schemeClr val="accent4">
              <a:alpha val="94831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3" name="Shape 540"/>
          <p:cNvSpPr/>
          <p:nvPr/>
        </p:nvSpPr>
        <p:spPr>
          <a:xfrm rot="10800000">
            <a:off x="13403557" y="-24685"/>
            <a:ext cx="11025680" cy="64897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67" extrusionOk="0">
                <a:moveTo>
                  <a:pt x="71" y="14094"/>
                </a:moveTo>
                <a:cubicBezTo>
                  <a:pt x="718" y="13042"/>
                  <a:pt x="1363" y="11985"/>
                  <a:pt x="2006" y="10923"/>
                </a:cubicBezTo>
                <a:cubicBezTo>
                  <a:pt x="4111" y="7440"/>
                  <a:pt x="6186" y="3906"/>
                  <a:pt x="8230" y="320"/>
                </a:cubicBezTo>
                <a:cubicBezTo>
                  <a:pt x="8354" y="84"/>
                  <a:pt x="8539" y="-33"/>
                  <a:pt x="8724" y="9"/>
                </a:cubicBezTo>
                <a:cubicBezTo>
                  <a:pt x="8850" y="37"/>
                  <a:pt x="8966" y="139"/>
                  <a:pt x="9053" y="296"/>
                </a:cubicBezTo>
                <a:lnTo>
                  <a:pt x="21600" y="21567"/>
                </a:lnTo>
                <a:lnTo>
                  <a:pt x="8691" y="21546"/>
                </a:lnTo>
                <a:lnTo>
                  <a:pt x="2236" y="21536"/>
                </a:lnTo>
                <a:lnTo>
                  <a:pt x="0" y="21533"/>
                </a:lnTo>
                <a:lnTo>
                  <a:pt x="71" y="14094"/>
                </a:lnTo>
                <a:close/>
              </a:path>
            </a:pathLst>
          </a:custGeom>
          <a:solidFill>
            <a:schemeClr val="accent3">
              <a:alpha val="94831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4" name="Shape 541"/>
          <p:cNvSpPr/>
          <p:nvPr/>
        </p:nvSpPr>
        <p:spPr>
          <a:xfrm rot="10800000">
            <a:off x="-43845" y="12277831"/>
            <a:ext cx="1410214" cy="14685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alpha val="94831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5" name="Shape 542"/>
          <p:cNvSpPr txBox="1">
            <a:spLocks/>
          </p:cNvSpPr>
          <p:nvPr/>
        </p:nvSpPr>
        <p:spPr>
          <a:xfrm>
            <a:off x="16002000" y="878649"/>
            <a:ext cx="7972865" cy="421064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hangingPunct="1">
              <a:defRPr sz="8400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lang="en-US" sz="11500" dirty="0">
                <a:solidFill>
                  <a:srgbClr val="FFFFFF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  <a:sym typeface="Roboto Bold"/>
              </a:rPr>
              <a:t>X FACTOR</a:t>
            </a:r>
          </a:p>
        </p:txBody>
      </p:sp>
    </p:spTree>
    <p:extLst>
      <p:ext uri="{BB962C8B-B14F-4D97-AF65-F5344CB8AC3E}">
        <p14:creationId xmlns:p14="http://schemas.microsoft.com/office/powerpoint/2010/main" val="1706337475"/>
      </p:ext>
    </p:extLst>
  </p:cSld>
  <p:clrMapOvr>
    <a:masterClrMapping/>
  </p:clrMapOvr>
  <p:transition spd="med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Shape 521"/>
          <p:cNvSpPr>
            <a:spLocks noGrp="1"/>
          </p:cNvSpPr>
          <p:nvPr>
            <p:ph type="sldNum" sz="quarter" idx="2"/>
          </p:nvPr>
        </p:nvSpPr>
        <p:spPr>
          <a:xfrm>
            <a:off x="23225348" y="12307021"/>
            <a:ext cx="432098" cy="482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77</a:t>
            </a:fld>
            <a:endParaRPr/>
          </a:p>
        </p:txBody>
      </p:sp>
      <p:sp>
        <p:nvSpPr>
          <p:cNvPr id="524" name="Shape 524"/>
          <p:cNvSpPr/>
          <p:nvPr/>
        </p:nvSpPr>
        <p:spPr>
          <a:xfrm>
            <a:off x="4341565" y="3415328"/>
            <a:ext cx="6850095" cy="7002931"/>
          </a:xfrm>
          <a:prstGeom prst="ellipse">
            <a:avLst/>
          </a:prstGeom>
          <a:solidFill>
            <a:schemeClr val="accent4">
              <a:alpha val="89469"/>
            </a:schemeClr>
          </a:solidFill>
          <a:ln w="3175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525" name="Shape 525"/>
          <p:cNvSpPr/>
          <p:nvPr/>
        </p:nvSpPr>
        <p:spPr>
          <a:xfrm>
            <a:off x="9786111" y="8059705"/>
            <a:ext cx="3418746" cy="3418746"/>
          </a:xfrm>
          <a:prstGeom prst="ellipse">
            <a:avLst/>
          </a:prstGeom>
          <a:solidFill>
            <a:schemeClr val="accent1">
              <a:alpha val="41133"/>
            </a:schemeClr>
          </a:solidFill>
          <a:ln w="3175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526" name="Shape 526"/>
          <p:cNvSpPr/>
          <p:nvPr/>
        </p:nvSpPr>
        <p:spPr>
          <a:xfrm>
            <a:off x="12036393" y="5869226"/>
            <a:ext cx="3992164" cy="3992164"/>
          </a:xfrm>
          <a:prstGeom prst="ellipse">
            <a:avLst/>
          </a:prstGeom>
          <a:solidFill>
            <a:schemeClr val="accent3">
              <a:alpha val="41133"/>
            </a:schemeClr>
          </a:solidFill>
          <a:ln w="3175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527" name="Shape 527"/>
          <p:cNvSpPr/>
          <p:nvPr/>
        </p:nvSpPr>
        <p:spPr>
          <a:xfrm>
            <a:off x="14697440" y="3415328"/>
            <a:ext cx="6294139" cy="5713828"/>
          </a:xfrm>
          <a:prstGeom prst="ellipse">
            <a:avLst/>
          </a:prstGeom>
          <a:solidFill>
            <a:schemeClr val="accent2">
              <a:alpha val="89469"/>
            </a:schemeClr>
          </a:solidFill>
          <a:ln w="3175">
            <a:miter lim="400000"/>
          </a:ln>
        </p:spPr>
        <p:txBody>
          <a:bodyPr lIns="38100" tIns="38100" rIns="38100" bIns="38100" anchor="ctr"/>
          <a:lstStyle/>
          <a:p>
            <a:pPr algn="ctr"/>
            <a:r>
              <a:rPr lang="en-US" sz="4400" dirty="0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50% more targeted clients’ responses compared to non-targeted clients’</a:t>
            </a:r>
          </a:p>
        </p:txBody>
      </p:sp>
      <p:sp>
        <p:nvSpPr>
          <p:cNvPr id="528" name="Shape 528"/>
          <p:cNvSpPr/>
          <p:nvPr/>
        </p:nvSpPr>
        <p:spPr>
          <a:xfrm>
            <a:off x="16498028" y="8369823"/>
            <a:ext cx="2798511" cy="2798511"/>
          </a:xfrm>
          <a:prstGeom prst="ellipse">
            <a:avLst/>
          </a:prstGeom>
          <a:solidFill>
            <a:schemeClr val="accent1">
              <a:alpha val="41133"/>
            </a:schemeClr>
          </a:solidFill>
          <a:ln w="3175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529" name="Shape 529"/>
          <p:cNvSpPr/>
          <p:nvPr/>
        </p:nvSpPr>
        <p:spPr>
          <a:xfrm>
            <a:off x="15269934" y="9602851"/>
            <a:ext cx="1630817" cy="1630817"/>
          </a:xfrm>
          <a:prstGeom prst="ellipse">
            <a:avLst/>
          </a:prstGeom>
          <a:solidFill>
            <a:schemeClr val="accent3">
              <a:alpha val="69187"/>
            </a:schemeClr>
          </a:solidFill>
          <a:ln w="3175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grpSp>
        <p:nvGrpSpPr>
          <p:cNvPr id="532" name="Group 532"/>
          <p:cNvGrpSpPr/>
          <p:nvPr/>
        </p:nvGrpSpPr>
        <p:grpSpPr>
          <a:xfrm>
            <a:off x="4671186" y="4953821"/>
            <a:ext cx="6099696" cy="3322437"/>
            <a:chOff x="-512366" y="-621124"/>
            <a:chExt cx="5207943" cy="3322436"/>
          </a:xfrm>
        </p:grpSpPr>
        <p:sp>
          <p:nvSpPr>
            <p:cNvPr id="530" name="Shape 530"/>
            <p:cNvSpPr/>
            <p:nvPr/>
          </p:nvSpPr>
          <p:spPr>
            <a:xfrm>
              <a:off x="282331" y="203558"/>
              <a:ext cx="3432102" cy="692497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8100" tIns="38100" rIns="38100" bIns="38100" numCol="1" anchor="ctr">
              <a:spAutoFit/>
            </a:bodyPr>
            <a:lstStyle>
              <a:lvl1pPr algn="ctr">
                <a:defRPr sz="3200">
                  <a:solidFill>
                    <a:srgbClr val="42C0A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endParaRPr sz="4000" dirty="0">
                <a:solidFill>
                  <a:schemeClr val="accent1"/>
                </a:solidFill>
              </a:endParaRPr>
            </a:p>
          </p:txBody>
        </p:sp>
        <p:sp>
          <p:nvSpPr>
            <p:cNvPr id="531" name="Shape 531"/>
            <p:cNvSpPr/>
            <p:nvPr/>
          </p:nvSpPr>
          <p:spPr>
            <a:xfrm>
              <a:off x="-512366" y="-621124"/>
              <a:ext cx="5207943" cy="3322436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8100" tIns="38100" rIns="38100" bIns="38100" numCol="1" anchor="t">
              <a:no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rPr lang="en-US" sz="6000" dirty="0" err="1">
                  <a:latin typeface="Abadi MT Condensed Extra Bold" charset="0"/>
                  <a:ea typeface="Abadi MT Condensed Extra Bold" charset="0"/>
                  <a:cs typeface="Abadi MT Condensed Extra Bold" charset="0"/>
                </a:rPr>
                <a:t>Ulink</a:t>
              </a:r>
              <a:r>
                <a:rPr lang="en-US" sz="6000" dirty="0">
                  <a:latin typeface="Abadi MT Condensed Extra Bold" charset="0"/>
                  <a:ea typeface="Abadi MT Condensed Extra Bold" charset="0"/>
                  <a:cs typeface="Abadi MT Condensed Extra Bold" charset="0"/>
                </a:rPr>
                <a:t> Reporting System fetches live data from </a:t>
              </a:r>
              <a:r>
                <a:rPr lang="en-US" sz="6000" dirty="0" err="1">
                  <a:latin typeface="Abadi MT Condensed Extra Bold" charset="0"/>
                  <a:ea typeface="Abadi MT Condensed Extra Bold" charset="0"/>
                  <a:cs typeface="Abadi MT Condensed Extra Bold" charset="0"/>
                </a:rPr>
                <a:t>Zoho</a:t>
              </a:r>
              <a:r>
                <a:rPr lang="en-US" sz="6000" dirty="0">
                  <a:latin typeface="Abadi MT Condensed Extra Bold" charset="0"/>
                  <a:ea typeface="Abadi MT Condensed Extra Bold" charset="0"/>
                  <a:cs typeface="Abadi MT Condensed Extra Bold" charset="0"/>
                </a:rPr>
                <a:t> CRM</a:t>
              </a:r>
            </a:p>
          </p:txBody>
        </p:sp>
      </p:grpSp>
      <p:sp>
        <p:nvSpPr>
          <p:cNvPr id="534" name="Shape 534"/>
          <p:cNvSpPr/>
          <p:nvPr/>
        </p:nvSpPr>
        <p:spPr>
          <a:xfrm>
            <a:off x="15810476" y="10154149"/>
            <a:ext cx="549736" cy="5282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696" y="1840"/>
                </a:moveTo>
                <a:lnTo>
                  <a:pt x="4320" y="200"/>
                </a:lnTo>
                <a:cubicBezTo>
                  <a:pt x="1950" y="2280"/>
                  <a:pt x="191" y="5360"/>
                  <a:pt x="0" y="8640"/>
                </a:cubicBezTo>
                <a:lnTo>
                  <a:pt x="2141" y="8640"/>
                </a:lnTo>
                <a:cubicBezTo>
                  <a:pt x="2332" y="5760"/>
                  <a:pt x="3517" y="3280"/>
                  <a:pt x="5696" y="1840"/>
                </a:cubicBezTo>
                <a:close/>
                <a:moveTo>
                  <a:pt x="19650" y="8640"/>
                </a:moveTo>
                <a:lnTo>
                  <a:pt x="21600" y="8640"/>
                </a:lnTo>
                <a:cubicBezTo>
                  <a:pt x="21409" y="5360"/>
                  <a:pt x="19841" y="2280"/>
                  <a:pt x="17471" y="200"/>
                </a:cubicBezTo>
                <a:lnTo>
                  <a:pt x="15904" y="1840"/>
                </a:lnTo>
                <a:cubicBezTo>
                  <a:pt x="18045" y="3280"/>
                  <a:pt x="19421" y="5760"/>
                  <a:pt x="19650" y="8640"/>
                </a:cubicBezTo>
                <a:close/>
                <a:moveTo>
                  <a:pt x="17471" y="9240"/>
                </a:moveTo>
                <a:cubicBezTo>
                  <a:pt x="17471" y="5960"/>
                  <a:pt x="15330" y="3280"/>
                  <a:pt x="12348" y="2480"/>
                </a:cubicBezTo>
                <a:lnTo>
                  <a:pt x="12348" y="1640"/>
                </a:lnTo>
                <a:cubicBezTo>
                  <a:pt x="12348" y="840"/>
                  <a:pt x="11584" y="0"/>
                  <a:pt x="10781" y="0"/>
                </a:cubicBezTo>
                <a:cubicBezTo>
                  <a:pt x="10016" y="0"/>
                  <a:pt x="9213" y="840"/>
                  <a:pt x="9213" y="1640"/>
                </a:cubicBezTo>
                <a:lnTo>
                  <a:pt x="9213" y="2480"/>
                </a:lnTo>
                <a:cubicBezTo>
                  <a:pt x="6270" y="3280"/>
                  <a:pt x="4129" y="5960"/>
                  <a:pt x="4129" y="9240"/>
                </a:cubicBezTo>
                <a:lnTo>
                  <a:pt x="4129" y="15200"/>
                </a:lnTo>
                <a:lnTo>
                  <a:pt x="2141" y="17280"/>
                </a:lnTo>
                <a:lnTo>
                  <a:pt x="2141" y="18280"/>
                </a:lnTo>
                <a:lnTo>
                  <a:pt x="19650" y="18280"/>
                </a:lnTo>
                <a:lnTo>
                  <a:pt x="19650" y="17280"/>
                </a:lnTo>
                <a:lnTo>
                  <a:pt x="17471" y="15200"/>
                </a:lnTo>
                <a:lnTo>
                  <a:pt x="17471" y="9240"/>
                </a:lnTo>
                <a:close/>
                <a:moveTo>
                  <a:pt x="10781" y="21600"/>
                </a:moveTo>
                <a:lnTo>
                  <a:pt x="11201" y="21600"/>
                </a:lnTo>
                <a:cubicBezTo>
                  <a:pt x="11966" y="21400"/>
                  <a:pt x="12348" y="20960"/>
                  <a:pt x="12769" y="20360"/>
                </a:cubicBezTo>
                <a:cubicBezTo>
                  <a:pt x="12769" y="20160"/>
                  <a:pt x="12960" y="19720"/>
                  <a:pt x="12960" y="19520"/>
                </a:cubicBezTo>
                <a:lnTo>
                  <a:pt x="8831" y="19520"/>
                </a:lnTo>
                <a:cubicBezTo>
                  <a:pt x="8831" y="20560"/>
                  <a:pt x="9634" y="21600"/>
                  <a:pt x="10781" y="21600"/>
                </a:cubicBezTo>
                <a:close/>
              </a:path>
            </a:pathLst>
          </a:custGeom>
          <a:solidFill>
            <a:srgbClr val="FFFFFF"/>
          </a:solidFill>
          <a:ln w="3175">
            <a:miter lim="400000"/>
          </a:ln>
        </p:spPr>
        <p:txBody>
          <a:bodyPr lIns="64293" tIns="64293" rIns="64293" bIns="64293" anchor="ctr"/>
          <a:lstStyle/>
          <a:p>
            <a:pPr defTabSz="1285875"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35" name="Shape 535"/>
          <p:cNvSpPr/>
          <p:nvPr/>
        </p:nvSpPr>
        <p:spPr>
          <a:xfrm>
            <a:off x="1436921" y="4118889"/>
            <a:ext cx="3418746" cy="3418746"/>
          </a:xfrm>
          <a:prstGeom prst="ellipse">
            <a:avLst/>
          </a:prstGeom>
          <a:solidFill>
            <a:schemeClr val="accent1">
              <a:alpha val="41133"/>
            </a:schemeClr>
          </a:solidFill>
          <a:ln w="3175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536" name="Shape 536"/>
          <p:cNvSpPr/>
          <p:nvPr/>
        </p:nvSpPr>
        <p:spPr>
          <a:xfrm>
            <a:off x="19434354" y="6069626"/>
            <a:ext cx="3077883" cy="3077882"/>
          </a:xfrm>
          <a:prstGeom prst="ellipse">
            <a:avLst/>
          </a:prstGeom>
          <a:solidFill>
            <a:schemeClr val="accent3">
              <a:alpha val="41133"/>
            </a:schemeClr>
          </a:solidFill>
          <a:ln w="3175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" name="Shape 285"/>
          <p:cNvSpPr txBox="1">
            <a:spLocks/>
          </p:cNvSpPr>
          <p:nvPr/>
        </p:nvSpPr>
        <p:spPr>
          <a:xfrm>
            <a:off x="3048253" y="780262"/>
            <a:ext cx="18287493" cy="16308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Roboto Bold"/>
                <a:ea typeface="Roboto Bold"/>
                <a:cs typeface="Roboto Bold"/>
                <a:sym typeface="Roboto Bold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hangingPunct="1"/>
            <a:r>
              <a:rPr lang="en-US" sz="96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X</a:t>
            </a:r>
            <a:r>
              <a:rPr lang="en-US" sz="115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 </a:t>
            </a:r>
            <a:r>
              <a:rPr lang="en-US" sz="96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FACTOR</a:t>
            </a:r>
          </a:p>
        </p:txBody>
      </p:sp>
      <p:sp>
        <p:nvSpPr>
          <p:cNvPr id="20" name="Shape 81"/>
          <p:cNvSpPr/>
          <p:nvPr/>
        </p:nvSpPr>
        <p:spPr>
          <a:xfrm>
            <a:off x="11585850" y="2703910"/>
            <a:ext cx="1383341" cy="0"/>
          </a:xfrm>
          <a:prstGeom prst="line">
            <a:avLst/>
          </a:prstGeom>
          <a:ln w="139700">
            <a:solidFill>
              <a:schemeClr val="accent3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1" name="TextBox 20"/>
          <p:cNvSpPr txBox="1"/>
          <p:nvPr/>
        </p:nvSpPr>
        <p:spPr>
          <a:xfrm>
            <a:off x="11495484" y="2916740"/>
            <a:ext cx="6090298" cy="81560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FINAL</a:t>
            </a:r>
          </a:p>
        </p:txBody>
      </p:sp>
    </p:spTree>
    <p:extLst>
      <p:ext uri="{BB962C8B-B14F-4D97-AF65-F5344CB8AC3E}">
        <p14:creationId xmlns:p14="http://schemas.microsoft.com/office/powerpoint/2010/main" val="1421356749"/>
      </p:ext>
    </p:extLst>
  </p:cSld>
  <p:clrMapOvr>
    <a:masterClrMapping/>
  </p:clrMapOvr>
  <p:transition spd="slow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Shape 521"/>
          <p:cNvSpPr>
            <a:spLocks noGrp="1"/>
          </p:cNvSpPr>
          <p:nvPr>
            <p:ph type="sldNum" sz="quarter" idx="2"/>
          </p:nvPr>
        </p:nvSpPr>
        <p:spPr>
          <a:xfrm>
            <a:off x="23225348" y="12307021"/>
            <a:ext cx="432098" cy="482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78</a:t>
            </a:fld>
            <a:endParaRPr/>
          </a:p>
        </p:txBody>
      </p:sp>
      <p:sp>
        <p:nvSpPr>
          <p:cNvPr id="19" name="Shape 285"/>
          <p:cNvSpPr txBox="1">
            <a:spLocks/>
          </p:cNvSpPr>
          <p:nvPr/>
        </p:nvSpPr>
        <p:spPr>
          <a:xfrm>
            <a:off x="3048253" y="780262"/>
            <a:ext cx="18287493" cy="16308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Roboto Bold"/>
                <a:ea typeface="Roboto Bold"/>
                <a:cs typeface="Roboto Bold"/>
                <a:sym typeface="Roboto Bold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hangingPunct="1"/>
            <a:r>
              <a:rPr lang="en-US" sz="96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X FACTOR</a:t>
            </a:r>
          </a:p>
        </p:txBody>
      </p:sp>
      <p:sp>
        <p:nvSpPr>
          <p:cNvPr id="20" name="Shape 81"/>
          <p:cNvSpPr/>
          <p:nvPr/>
        </p:nvSpPr>
        <p:spPr>
          <a:xfrm>
            <a:off x="11585850" y="2703910"/>
            <a:ext cx="1383341" cy="0"/>
          </a:xfrm>
          <a:prstGeom prst="line">
            <a:avLst/>
          </a:prstGeom>
          <a:ln w="139700">
            <a:solidFill>
              <a:schemeClr val="accent3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1" name="TextBox 20"/>
          <p:cNvSpPr txBox="1"/>
          <p:nvPr/>
        </p:nvSpPr>
        <p:spPr>
          <a:xfrm>
            <a:off x="11495484" y="2916740"/>
            <a:ext cx="6090298" cy="81560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FINAL</a:t>
            </a:r>
          </a:p>
        </p:txBody>
      </p:sp>
      <p:sp>
        <p:nvSpPr>
          <p:cNvPr id="18" name="Shape 527"/>
          <p:cNvSpPr/>
          <p:nvPr/>
        </p:nvSpPr>
        <p:spPr>
          <a:xfrm>
            <a:off x="16411940" y="4238009"/>
            <a:ext cx="6294139" cy="5713828"/>
          </a:xfrm>
          <a:prstGeom prst="ellipse">
            <a:avLst/>
          </a:prstGeom>
          <a:solidFill>
            <a:schemeClr val="accent2">
              <a:alpha val="89469"/>
            </a:schemeClr>
          </a:solidFill>
          <a:ln w="3175">
            <a:miter lim="400000"/>
          </a:ln>
        </p:spPr>
        <p:txBody>
          <a:bodyPr lIns="38100" tIns="38100" rIns="38100" bIns="38100" anchor="ctr"/>
          <a:lstStyle/>
          <a:p>
            <a:pPr algn="ctr"/>
            <a:r>
              <a:rPr lang="en-US" sz="4400" dirty="0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50% more targeted clients’ responses compared to non-targeted clients’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485899" y="4499932"/>
            <a:ext cx="14268816" cy="173893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342900" marR="0" indent="-3429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5400" dirty="0"/>
              <a:t>Sent 100 screening recommendation emails </a:t>
            </a:r>
          </a:p>
          <a:p>
            <a:pPr marR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5400" dirty="0"/>
              <a:t>(50 targeted, 50 non-targeted)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485900" y="7144641"/>
            <a:ext cx="13054733" cy="2569934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R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5400" dirty="0"/>
              <a:t>Results</a:t>
            </a:r>
          </a:p>
          <a:p>
            <a:pPr marL="342900" marR="0" indent="-3429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5400" dirty="0"/>
              <a:t>Targeted Responses: 21</a:t>
            </a:r>
          </a:p>
          <a:p>
            <a:pPr marL="342900" marR="0" indent="-3429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5400" dirty="0"/>
              <a:t>Non-Targeted Reponses: 5</a:t>
            </a:r>
          </a:p>
        </p:txBody>
      </p:sp>
    </p:spTree>
    <p:extLst>
      <p:ext uri="{BB962C8B-B14F-4D97-AF65-F5344CB8AC3E}">
        <p14:creationId xmlns:p14="http://schemas.microsoft.com/office/powerpoint/2010/main" val="4120293633"/>
      </p:ext>
    </p:extLst>
  </p:cSld>
  <p:clrMapOvr>
    <a:masterClrMapping/>
  </p:clrMapOvr>
  <p:transition spd="slow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Shape 640"/>
          <p:cNvSpPr>
            <a:spLocks noGrp="1"/>
          </p:cNvSpPr>
          <p:nvPr>
            <p:ph type="sldNum" sz="quarter" idx="2"/>
          </p:nvPr>
        </p:nvSpPr>
        <p:spPr>
          <a:xfrm>
            <a:off x="23225348" y="12307021"/>
            <a:ext cx="432098" cy="482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79</a:t>
            </a:fld>
            <a:endParaRPr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7573" y="3766860"/>
            <a:ext cx="17013575" cy="9776718"/>
          </a:xfrm>
          <a:prstGeom prst="rect">
            <a:avLst/>
          </a:prstGeom>
        </p:spPr>
      </p:pic>
      <p:sp>
        <p:nvSpPr>
          <p:cNvPr id="17" name="Shape 524"/>
          <p:cNvSpPr/>
          <p:nvPr/>
        </p:nvSpPr>
        <p:spPr>
          <a:xfrm>
            <a:off x="16807351" y="1049734"/>
            <a:ext cx="6850095" cy="7002931"/>
          </a:xfrm>
          <a:prstGeom prst="ellipse">
            <a:avLst/>
          </a:prstGeom>
          <a:solidFill>
            <a:schemeClr val="accent4">
              <a:alpha val="89469"/>
            </a:schemeClr>
          </a:solidFill>
          <a:ln w="3175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grpSp>
        <p:nvGrpSpPr>
          <p:cNvPr id="18" name="Group 532"/>
          <p:cNvGrpSpPr/>
          <p:nvPr/>
        </p:nvGrpSpPr>
        <p:grpSpPr>
          <a:xfrm>
            <a:off x="17699103" y="1823137"/>
            <a:ext cx="5207944" cy="3322437"/>
            <a:chOff x="-512366" y="-837677"/>
            <a:chExt cx="5207943" cy="3322436"/>
          </a:xfrm>
        </p:grpSpPr>
        <p:sp>
          <p:nvSpPr>
            <p:cNvPr id="19" name="Shape 530"/>
            <p:cNvSpPr/>
            <p:nvPr/>
          </p:nvSpPr>
          <p:spPr>
            <a:xfrm>
              <a:off x="282331" y="203558"/>
              <a:ext cx="3432102" cy="692497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8100" tIns="38100" rIns="38100" bIns="38100" numCol="1" anchor="ctr">
              <a:spAutoFit/>
            </a:bodyPr>
            <a:lstStyle>
              <a:lvl1pPr algn="ctr">
                <a:defRPr sz="3200">
                  <a:solidFill>
                    <a:srgbClr val="42C0A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endParaRPr sz="4000" dirty="0">
                <a:solidFill>
                  <a:schemeClr val="accent1"/>
                </a:solidFill>
              </a:endParaRPr>
            </a:p>
          </p:txBody>
        </p:sp>
        <p:sp>
          <p:nvSpPr>
            <p:cNvPr id="20" name="Shape 531"/>
            <p:cNvSpPr/>
            <p:nvPr/>
          </p:nvSpPr>
          <p:spPr>
            <a:xfrm>
              <a:off x="-512366" y="-837677"/>
              <a:ext cx="5207943" cy="3322436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8100" tIns="38100" rIns="38100" bIns="38100" numCol="1" anchor="t">
              <a:no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rPr lang="en-US" sz="7200" dirty="0">
                  <a:latin typeface="Abadi MT Condensed Extra Bold" charset="0"/>
                  <a:ea typeface="Abadi MT Condensed Extra Bold" charset="0"/>
                  <a:cs typeface="Abadi MT Condensed Extra Bold" charset="0"/>
                </a:rPr>
                <a:t>Clients’ responses (via email, phone calls)</a:t>
              </a:r>
            </a:p>
          </p:txBody>
        </p:sp>
      </p:grpSp>
      <p:sp>
        <p:nvSpPr>
          <p:cNvPr id="11" name="Shape 285"/>
          <p:cNvSpPr txBox="1">
            <a:spLocks/>
          </p:cNvSpPr>
          <p:nvPr/>
        </p:nvSpPr>
        <p:spPr>
          <a:xfrm>
            <a:off x="3048253" y="780262"/>
            <a:ext cx="18287493" cy="16308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Roboto Bold"/>
                <a:ea typeface="Roboto Bold"/>
                <a:cs typeface="Roboto Bold"/>
                <a:sym typeface="Roboto Bold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hangingPunct="1"/>
            <a:r>
              <a:rPr lang="en-US" sz="96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X FACTOR</a:t>
            </a:r>
          </a:p>
        </p:txBody>
      </p:sp>
      <p:sp>
        <p:nvSpPr>
          <p:cNvPr id="12" name="Shape 81"/>
          <p:cNvSpPr/>
          <p:nvPr/>
        </p:nvSpPr>
        <p:spPr>
          <a:xfrm>
            <a:off x="11585850" y="2703910"/>
            <a:ext cx="1383341" cy="0"/>
          </a:xfrm>
          <a:prstGeom prst="line">
            <a:avLst/>
          </a:prstGeom>
          <a:ln w="139700">
            <a:solidFill>
              <a:schemeClr val="accent3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8118714"/>
      </p:ext>
    </p:extLst>
  </p:cSld>
  <p:clrMapOvr>
    <a:masterClrMapping/>
  </p:clrMapOvr>
  <p:transition spd="slow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8</a:t>
            </a:fld>
            <a:endParaRPr/>
          </a:p>
        </p:txBody>
      </p:sp>
      <p:sp>
        <p:nvSpPr>
          <p:cNvPr id="30" name="Shape 339"/>
          <p:cNvSpPr txBox="1">
            <a:spLocks/>
          </p:cNvSpPr>
          <p:nvPr/>
        </p:nvSpPr>
        <p:spPr>
          <a:xfrm>
            <a:off x="3040944" y="781694"/>
            <a:ext cx="18287493" cy="16308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Roboto Bold"/>
                <a:ea typeface="Roboto Bold"/>
                <a:cs typeface="Roboto Bold"/>
                <a:sym typeface="Roboto Bold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hangingPunct="1"/>
            <a:r>
              <a:rPr lang="en-US" sz="96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PROBLEM</a:t>
            </a:r>
          </a:p>
        </p:txBody>
      </p:sp>
      <p:sp>
        <p:nvSpPr>
          <p:cNvPr id="31" name="Shape 341"/>
          <p:cNvSpPr/>
          <p:nvPr/>
        </p:nvSpPr>
        <p:spPr>
          <a:xfrm>
            <a:off x="3045541" y="2252118"/>
            <a:ext cx="18278298" cy="10157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>
            <a:normAutofit/>
          </a:bodyPr>
          <a:lstStyle>
            <a:lvl1pPr algn="ctr">
              <a:defRPr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endParaRPr dirty="0"/>
          </a:p>
        </p:txBody>
      </p:sp>
      <p:sp>
        <p:nvSpPr>
          <p:cNvPr id="14" name="TextBox 13"/>
          <p:cNvSpPr txBox="1"/>
          <p:nvPr/>
        </p:nvSpPr>
        <p:spPr>
          <a:xfrm>
            <a:off x="9132379" y="5531005"/>
            <a:ext cx="1278464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rgbClr val="182033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Difficult to prioritize stakeholders 	</a:t>
            </a:r>
          </a:p>
          <a:p>
            <a:pPr lvl="6" indent="0"/>
            <a:r>
              <a:rPr lang="en-US" sz="6000" dirty="0">
                <a:solidFill>
                  <a:srgbClr val="182033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		- </a:t>
            </a:r>
            <a:r>
              <a:rPr lang="en-US" sz="6000" dirty="0" err="1">
                <a:solidFill>
                  <a:srgbClr val="182033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Eg</a:t>
            </a:r>
            <a:r>
              <a:rPr lang="en-US" sz="6000" dirty="0">
                <a:solidFill>
                  <a:srgbClr val="182033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. Doctors, Referrals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6000" dirty="0">
              <a:solidFill>
                <a:srgbClr val="182033"/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pic>
        <p:nvPicPr>
          <p:cNvPr id="10" name="Picture Placeholder 6"/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31523" y="4314735"/>
            <a:ext cx="6544164" cy="6544164"/>
          </a:xfrm>
          <a:ln w="38100">
            <a:solidFill>
              <a:schemeClr val="accent3"/>
            </a:solidFill>
          </a:ln>
        </p:spPr>
      </p:pic>
      <p:sp>
        <p:nvSpPr>
          <p:cNvPr id="11" name="Shape 332"/>
          <p:cNvSpPr/>
          <p:nvPr/>
        </p:nvSpPr>
        <p:spPr>
          <a:xfrm>
            <a:off x="634860" y="11225034"/>
            <a:ext cx="6459782" cy="792232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8100" tIns="38100" rIns="38100" bIns="38100" numCol="1" anchor="t">
            <a:noAutofit/>
          </a:bodyPr>
          <a:lstStyle>
            <a:lvl1pPr algn="ctr">
              <a:defRPr sz="3200">
                <a:solidFill>
                  <a:srgbClr val="38A18A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rPr lang="en-US" sz="4400" dirty="0">
                <a:solidFill>
                  <a:schemeClr val="accent3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Difficult to keep track of teams’ performance</a:t>
            </a:r>
          </a:p>
        </p:txBody>
      </p:sp>
      <p:sp>
        <p:nvSpPr>
          <p:cNvPr id="9" name="Shape 81"/>
          <p:cNvSpPr/>
          <p:nvPr/>
        </p:nvSpPr>
        <p:spPr>
          <a:xfrm>
            <a:off x="11585850" y="2703910"/>
            <a:ext cx="1383341" cy="0"/>
          </a:xfrm>
          <a:prstGeom prst="line">
            <a:avLst/>
          </a:prstGeom>
          <a:ln w="139700">
            <a:solidFill>
              <a:schemeClr val="accent3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5045805"/>
      </p:ext>
    </p:extLst>
  </p:cSld>
  <p:clrMapOvr>
    <a:masterClrMapping/>
  </p:clrMapOvr>
  <p:transition spd="slow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Shape 640"/>
          <p:cNvSpPr>
            <a:spLocks noGrp="1"/>
          </p:cNvSpPr>
          <p:nvPr>
            <p:ph type="sldNum" sz="quarter" idx="2"/>
          </p:nvPr>
        </p:nvSpPr>
        <p:spPr>
          <a:xfrm>
            <a:off x="23225348" y="12307021"/>
            <a:ext cx="432098" cy="482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80</a:t>
            </a:fld>
            <a:endParaRPr/>
          </a:p>
        </p:txBody>
      </p:sp>
      <p:sp>
        <p:nvSpPr>
          <p:cNvPr id="15" name="Shape 523"/>
          <p:cNvSpPr/>
          <p:nvPr/>
        </p:nvSpPr>
        <p:spPr>
          <a:xfrm>
            <a:off x="11585850" y="3589734"/>
            <a:ext cx="1383341" cy="1"/>
          </a:xfrm>
          <a:prstGeom prst="line">
            <a:avLst/>
          </a:prstGeom>
          <a:ln w="139700">
            <a:solidFill>
              <a:schemeClr val="accent3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grpSp>
        <p:nvGrpSpPr>
          <p:cNvPr id="18" name="Group 532"/>
          <p:cNvGrpSpPr/>
          <p:nvPr/>
        </p:nvGrpSpPr>
        <p:grpSpPr>
          <a:xfrm>
            <a:off x="17699103" y="1823137"/>
            <a:ext cx="5207944" cy="3322437"/>
            <a:chOff x="-512366" y="-837677"/>
            <a:chExt cx="5207943" cy="3322436"/>
          </a:xfrm>
        </p:grpSpPr>
        <p:sp>
          <p:nvSpPr>
            <p:cNvPr id="19" name="Shape 530"/>
            <p:cNvSpPr/>
            <p:nvPr/>
          </p:nvSpPr>
          <p:spPr>
            <a:xfrm>
              <a:off x="282331" y="203558"/>
              <a:ext cx="3432102" cy="692497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8100" tIns="38100" rIns="38100" bIns="38100" numCol="1" anchor="ctr">
              <a:spAutoFit/>
            </a:bodyPr>
            <a:lstStyle>
              <a:lvl1pPr algn="ctr">
                <a:defRPr sz="3200">
                  <a:solidFill>
                    <a:srgbClr val="42C0A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endParaRPr sz="4000" dirty="0">
                <a:solidFill>
                  <a:schemeClr val="accent1"/>
                </a:solidFill>
              </a:endParaRPr>
            </a:p>
          </p:txBody>
        </p:sp>
        <p:sp>
          <p:nvSpPr>
            <p:cNvPr id="20" name="Shape 531"/>
            <p:cNvSpPr/>
            <p:nvPr/>
          </p:nvSpPr>
          <p:spPr>
            <a:xfrm>
              <a:off x="-512366" y="-837677"/>
              <a:ext cx="5207943" cy="3322436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8100" tIns="38100" rIns="38100" bIns="38100" numCol="1" anchor="t">
              <a:no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rPr lang="en-US" sz="7200" dirty="0">
                  <a:latin typeface="Abadi MT Condensed Extra Bold" charset="0"/>
                  <a:ea typeface="Abadi MT Condensed Extra Bold" charset="0"/>
                  <a:cs typeface="Abadi MT Condensed Extra Bold" charset="0"/>
                </a:rPr>
                <a:t>At least 50% of clients’ responses (via email, phone calls)</a:t>
              </a:r>
            </a:p>
          </p:txBody>
        </p:sp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0895" y="3484355"/>
            <a:ext cx="16500897" cy="10017009"/>
          </a:xfrm>
          <a:prstGeom prst="rect">
            <a:avLst/>
          </a:prstGeom>
        </p:spPr>
      </p:pic>
      <p:sp>
        <p:nvSpPr>
          <p:cNvPr id="12" name="Shape 285"/>
          <p:cNvSpPr txBox="1">
            <a:spLocks/>
          </p:cNvSpPr>
          <p:nvPr/>
        </p:nvSpPr>
        <p:spPr>
          <a:xfrm>
            <a:off x="3048253" y="780262"/>
            <a:ext cx="18287493" cy="16308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Roboto Bold"/>
                <a:ea typeface="Roboto Bold"/>
                <a:cs typeface="Roboto Bold"/>
                <a:sym typeface="Roboto Bold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hangingPunct="1"/>
            <a:r>
              <a:rPr lang="en-US" sz="96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X FACTOR</a:t>
            </a:r>
          </a:p>
        </p:txBody>
      </p:sp>
      <p:sp>
        <p:nvSpPr>
          <p:cNvPr id="16" name="Shape 81"/>
          <p:cNvSpPr/>
          <p:nvPr/>
        </p:nvSpPr>
        <p:spPr>
          <a:xfrm>
            <a:off x="11585850" y="2703910"/>
            <a:ext cx="1383341" cy="0"/>
          </a:xfrm>
          <a:prstGeom prst="line">
            <a:avLst/>
          </a:prstGeom>
          <a:ln w="139700">
            <a:solidFill>
              <a:schemeClr val="accent3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2" name="Shape 524"/>
          <p:cNvSpPr/>
          <p:nvPr/>
        </p:nvSpPr>
        <p:spPr>
          <a:xfrm>
            <a:off x="16959751" y="1202134"/>
            <a:ext cx="6850095" cy="7002931"/>
          </a:xfrm>
          <a:prstGeom prst="ellipse">
            <a:avLst/>
          </a:prstGeom>
          <a:solidFill>
            <a:schemeClr val="accent4">
              <a:alpha val="89469"/>
            </a:schemeClr>
          </a:solidFill>
          <a:ln w="3175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grpSp>
        <p:nvGrpSpPr>
          <p:cNvPr id="23" name="Group 532"/>
          <p:cNvGrpSpPr/>
          <p:nvPr/>
        </p:nvGrpSpPr>
        <p:grpSpPr>
          <a:xfrm>
            <a:off x="17851503" y="1975537"/>
            <a:ext cx="5207944" cy="3322437"/>
            <a:chOff x="-512366" y="-837677"/>
            <a:chExt cx="5207943" cy="3322436"/>
          </a:xfrm>
        </p:grpSpPr>
        <p:sp>
          <p:nvSpPr>
            <p:cNvPr id="24" name="Shape 530"/>
            <p:cNvSpPr/>
            <p:nvPr/>
          </p:nvSpPr>
          <p:spPr>
            <a:xfrm>
              <a:off x="282331" y="203558"/>
              <a:ext cx="3432102" cy="692497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8100" tIns="38100" rIns="38100" bIns="38100" numCol="1" anchor="ctr">
              <a:spAutoFit/>
            </a:bodyPr>
            <a:lstStyle>
              <a:lvl1pPr algn="ctr">
                <a:defRPr sz="3200">
                  <a:solidFill>
                    <a:srgbClr val="42C0A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endParaRPr sz="4000" dirty="0">
                <a:solidFill>
                  <a:schemeClr val="accent1"/>
                </a:solidFill>
              </a:endParaRPr>
            </a:p>
          </p:txBody>
        </p:sp>
        <p:sp>
          <p:nvSpPr>
            <p:cNvPr id="25" name="Shape 531"/>
            <p:cNvSpPr/>
            <p:nvPr/>
          </p:nvSpPr>
          <p:spPr>
            <a:xfrm>
              <a:off x="-512366" y="-837677"/>
              <a:ext cx="5207943" cy="3322436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8100" tIns="38100" rIns="38100" bIns="38100" numCol="1" anchor="t">
              <a:no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rPr lang="en-US" sz="7200" dirty="0">
                  <a:latin typeface="Abadi MT Condensed Extra Bold" charset="0"/>
                  <a:ea typeface="Abadi MT Condensed Extra Bold" charset="0"/>
                  <a:cs typeface="Abadi MT Condensed Extra Bold" charset="0"/>
                </a:rPr>
                <a:t>Clients’ responses (via email, phone calls)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50151570"/>
      </p:ext>
    </p:extLst>
  </p:cSld>
  <p:clrMapOvr>
    <a:masterClrMapping/>
  </p:clrMapOvr>
  <p:transition spd="slow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Shape 640"/>
          <p:cNvSpPr>
            <a:spLocks noGrp="1"/>
          </p:cNvSpPr>
          <p:nvPr>
            <p:ph type="sldNum" sz="quarter" idx="2"/>
          </p:nvPr>
        </p:nvSpPr>
        <p:spPr>
          <a:xfrm>
            <a:off x="23225348" y="12307021"/>
            <a:ext cx="432098" cy="482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81</a:t>
            </a:fld>
            <a:endParaRPr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7872" y="3659246"/>
            <a:ext cx="20188254" cy="9965046"/>
          </a:xfrm>
          <a:prstGeom prst="rect">
            <a:avLst/>
          </a:prstGeom>
        </p:spPr>
      </p:pic>
      <p:sp>
        <p:nvSpPr>
          <p:cNvPr id="11" name="Shape 285"/>
          <p:cNvSpPr txBox="1">
            <a:spLocks/>
          </p:cNvSpPr>
          <p:nvPr/>
        </p:nvSpPr>
        <p:spPr>
          <a:xfrm>
            <a:off x="3048253" y="780262"/>
            <a:ext cx="18287493" cy="16308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Roboto Bold"/>
                <a:ea typeface="Roboto Bold"/>
                <a:cs typeface="Roboto Bold"/>
                <a:sym typeface="Roboto Bold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hangingPunct="1"/>
            <a:r>
              <a:rPr lang="en-US" sz="96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X FACTOR</a:t>
            </a:r>
          </a:p>
        </p:txBody>
      </p:sp>
      <p:sp>
        <p:nvSpPr>
          <p:cNvPr id="16" name="Shape 81"/>
          <p:cNvSpPr/>
          <p:nvPr/>
        </p:nvSpPr>
        <p:spPr>
          <a:xfrm>
            <a:off x="11585850" y="2703910"/>
            <a:ext cx="1383341" cy="0"/>
          </a:xfrm>
          <a:prstGeom prst="line">
            <a:avLst/>
          </a:prstGeom>
          <a:ln w="139700">
            <a:solidFill>
              <a:schemeClr val="accent3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2" name="Shape 524"/>
          <p:cNvSpPr/>
          <p:nvPr/>
        </p:nvSpPr>
        <p:spPr>
          <a:xfrm>
            <a:off x="16807351" y="1049734"/>
            <a:ext cx="6850095" cy="7002931"/>
          </a:xfrm>
          <a:prstGeom prst="ellipse">
            <a:avLst/>
          </a:prstGeom>
          <a:solidFill>
            <a:schemeClr val="accent4">
              <a:alpha val="89469"/>
            </a:schemeClr>
          </a:solidFill>
          <a:ln w="3175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grpSp>
        <p:nvGrpSpPr>
          <p:cNvPr id="23" name="Group 532"/>
          <p:cNvGrpSpPr/>
          <p:nvPr/>
        </p:nvGrpSpPr>
        <p:grpSpPr>
          <a:xfrm>
            <a:off x="17699103" y="1823137"/>
            <a:ext cx="5207944" cy="3322437"/>
            <a:chOff x="-512366" y="-837677"/>
            <a:chExt cx="5207943" cy="3322436"/>
          </a:xfrm>
        </p:grpSpPr>
        <p:sp>
          <p:nvSpPr>
            <p:cNvPr id="24" name="Shape 530"/>
            <p:cNvSpPr/>
            <p:nvPr/>
          </p:nvSpPr>
          <p:spPr>
            <a:xfrm>
              <a:off x="282331" y="203558"/>
              <a:ext cx="3432102" cy="692497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8100" tIns="38100" rIns="38100" bIns="38100" numCol="1" anchor="ctr">
              <a:spAutoFit/>
            </a:bodyPr>
            <a:lstStyle>
              <a:lvl1pPr algn="ctr">
                <a:defRPr sz="3200">
                  <a:solidFill>
                    <a:srgbClr val="42C0A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endParaRPr sz="4000" dirty="0">
                <a:solidFill>
                  <a:schemeClr val="accent1"/>
                </a:solidFill>
              </a:endParaRPr>
            </a:p>
          </p:txBody>
        </p:sp>
        <p:sp>
          <p:nvSpPr>
            <p:cNvPr id="25" name="Shape 531"/>
            <p:cNvSpPr/>
            <p:nvPr/>
          </p:nvSpPr>
          <p:spPr>
            <a:xfrm>
              <a:off x="-512366" y="-837677"/>
              <a:ext cx="5207943" cy="3322436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8100" tIns="38100" rIns="38100" bIns="38100" numCol="1" anchor="t">
              <a:no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rPr lang="en-US" sz="7200" dirty="0">
                  <a:latin typeface="Abadi MT Condensed Extra Bold" charset="0"/>
                  <a:ea typeface="Abadi MT Condensed Extra Bold" charset="0"/>
                  <a:cs typeface="Abadi MT Condensed Extra Bold" charset="0"/>
                </a:rPr>
                <a:t>Clients’ responses (via email, phone calls)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27984782"/>
      </p:ext>
    </p:extLst>
  </p:cSld>
  <p:clrMapOvr>
    <a:masterClrMapping/>
  </p:clrMapOvr>
  <p:transition spd="slow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>
            <a:spLocks noGrp="1"/>
          </p:cNvSpPr>
          <p:nvPr>
            <p:ph type="sldNum" sz="quarter" idx="2"/>
          </p:nvPr>
        </p:nvSpPr>
        <p:spPr>
          <a:xfrm>
            <a:off x="23271754" y="12307021"/>
            <a:ext cx="260500" cy="482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82</a:t>
            </a:fld>
            <a:endParaRPr/>
          </a:p>
        </p:txBody>
      </p:sp>
      <p:grpSp>
        <p:nvGrpSpPr>
          <p:cNvPr id="295" name="Group 295"/>
          <p:cNvGrpSpPr/>
          <p:nvPr/>
        </p:nvGrpSpPr>
        <p:grpSpPr>
          <a:xfrm>
            <a:off x="2200276" y="4875986"/>
            <a:ext cx="9385574" cy="6064813"/>
            <a:chOff x="-1" y="0"/>
            <a:chExt cx="5524841" cy="6064811"/>
          </a:xfrm>
        </p:grpSpPr>
        <p:grpSp>
          <p:nvGrpSpPr>
            <p:cNvPr id="293" name="Group 293"/>
            <p:cNvGrpSpPr/>
            <p:nvPr/>
          </p:nvGrpSpPr>
          <p:grpSpPr>
            <a:xfrm>
              <a:off x="120" y="0"/>
              <a:ext cx="4802988" cy="1388912"/>
              <a:chOff x="0" y="0"/>
              <a:chExt cx="4802986" cy="1388911"/>
            </a:xfrm>
          </p:grpSpPr>
          <p:grpSp>
            <p:nvGrpSpPr>
              <p:cNvPr id="291" name="Group 291"/>
              <p:cNvGrpSpPr/>
              <p:nvPr/>
            </p:nvGrpSpPr>
            <p:grpSpPr>
              <a:xfrm>
                <a:off x="0" y="0"/>
                <a:ext cx="4802986" cy="1388911"/>
                <a:chOff x="0" y="0"/>
                <a:chExt cx="4802985" cy="1388910"/>
              </a:xfrm>
            </p:grpSpPr>
            <p:sp>
              <p:nvSpPr>
                <p:cNvPr id="289" name="Shape 289"/>
                <p:cNvSpPr/>
                <p:nvPr/>
              </p:nvSpPr>
              <p:spPr>
                <a:xfrm>
                  <a:off x="0" y="0"/>
                  <a:ext cx="4802986" cy="1162166"/>
                </a:xfrm>
                <a:prstGeom prst="roundRect">
                  <a:avLst>
                    <a:gd name="adj" fmla="val 10559"/>
                  </a:avLst>
                </a:prstGeom>
                <a:solidFill>
                  <a:schemeClr val="accent3"/>
                </a:solidFill>
                <a:ln w="3175" cap="flat">
                  <a:solidFill>
                    <a:schemeClr val="accent3"/>
                  </a:solidFill>
                  <a:miter lim="400000"/>
                </a:ln>
                <a:effectLst/>
              </p:spPr>
              <p:txBody>
                <a:bodyPr wrap="square" lIns="38100" tIns="38100" rIns="38100" bIns="38100" numCol="1" anchor="ctr">
                  <a:noAutofit/>
                </a:bodyPr>
                <a:lstStyle/>
                <a:p>
                  <a:pPr algn="ctr">
                    <a:defRPr sz="3000">
                      <a:solidFill>
                        <a:srgbClr val="FFFFFF"/>
                      </a:solidFill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pPr>
                  <a:endParaRPr sz="4400">
                    <a:latin typeface="Abadi MT Condensed Extra Bold" charset="0"/>
                    <a:ea typeface="Abadi MT Condensed Extra Bold" charset="0"/>
                    <a:cs typeface="Abadi MT Condensed Extra Bold" charset="0"/>
                  </a:endParaRPr>
                </a:p>
              </p:txBody>
            </p:sp>
            <p:sp>
              <p:nvSpPr>
                <p:cNvPr id="290" name="Shape 290"/>
                <p:cNvSpPr/>
                <p:nvPr/>
              </p:nvSpPr>
              <p:spPr>
                <a:xfrm rot="18900000">
                  <a:off x="2025552" y="481309"/>
                  <a:ext cx="751882" cy="751882"/>
                </a:xfrm>
                <a:prstGeom prst="rect">
                  <a:avLst/>
                </a:prstGeom>
                <a:solidFill>
                  <a:schemeClr val="accent3"/>
                </a:solidFill>
                <a:ln w="3175" cap="flat">
                  <a:solidFill>
                    <a:schemeClr val="accent3"/>
                  </a:solidFill>
                  <a:miter lim="400000"/>
                </a:ln>
                <a:effectLst/>
              </p:spPr>
              <p:txBody>
                <a:bodyPr wrap="square" lIns="38100" tIns="38100" rIns="38100" bIns="38100" numCol="1" anchor="ctr">
                  <a:noAutofit/>
                </a:bodyPr>
                <a:lstStyle/>
                <a:p>
                  <a:pPr algn="ctr">
                    <a:defRPr sz="3000">
                      <a:solidFill>
                        <a:srgbClr val="FFFFFF"/>
                      </a:solidFill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pPr>
                  <a:endParaRPr sz="4400">
                    <a:latin typeface="Abadi MT Condensed Extra Bold" charset="0"/>
                    <a:ea typeface="Abadi MT Condensed Extra Bold" charset="0"/>
                    <a:cs typeface="Abadi MT Condensed Extra Bold" charset="0"/>
                  </a:endParaRPr>
                </a:p>
              </p:txBody>
            </p:sp>
          </p:grpSp>
          <p:sp>
            <p:nvSpPr>
              <p:cNvPr id="292" name="Shape 292"/>
              <p:cNvSpPr/>
              <p:nvPr/>
            </p:nvSpPr>
            <p:spPr>
              <a:xfrm>
                <a:off x="743410" y="87166"/>
                <a:ext cx="3424012" cy="1000273"/>
              </a:xfrm>
              <a:prstGeom prst="rect">
                <a:avLst/>
              </a:prstGeom>
              <a:noFill/>
              <a:ln w="3175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38100" tIns="38100" rIns="38100" bIns="38100" numCol="1" anchor="ctr">
                <a:spAutoFit/>
              </a:bodyPr>
              <a:lstStyle>
                <a:lvl1pPr algn="ctr">
                  <a:defRPr>
                    <a:solidFill>
                      <a:srgbClr val="42C0A0"/>
                    </a:solidFill>
                  </a:defRPr>
                </a:lvl1pPr>
              </a:lstStyle>
              <a:p>
                <a:r>
                  <a:rPr lang="en-US" sz="6000" dirty="0">
                    <a:solidFill>
                      <a:schemeClr val="accent1"/>
                    </a:solidFill>
                    <a:latin typeface="Abadi MT Condensed Extra Bold" charset="0"/>
                    <a:ea typeface="Abadi MT Condensed Extra Bold" charset="0"/>
                    <a:cs typeface="Abadi MT Condensed Extra Bold" charset="0"/>
                  </a:rPr>
                  <a:t>ON SYSTEM</a:t>
                </a:r>
                <a:endParaRPr sz="6000" dirty="0">
                  <a:solidFill>
                    <a:schemeClr val="accent1"/>
                  </a:solidFill>
                  <a:latin typeface="Abadi MT Condensed Extra Bold" charset="0"/>
                  <a:ea typeface="Abadi MT Condensed Extra Bold" charset="0"/>
                  <a:cs typeface="Abadi MT Condensed Extra Bold" charset="0"/>
                </a:endParaRPr>
              </a:p>
            </p:txBody>
          </p:sp>
        </p:grpSp>
        <p:sp>
          <p:nvSpPr>
            <p:cNvPr id="294" name="Shape 294"/>
            <p:cNvSpPr/>
            <p:nvPr/>
          </p:nvSpPr>
          <p:spPr>
            <a:xfrm>
              <a:off x="-1" y="1736238"/>
              <a:ext cx="5524841" cy="4328573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8100" tIns="38100" rIns="38100" bIns="38100" numCol="1" anchor="t">
              <a:noAutofit/>
            </a:bodyPr>
            <a:lstStyle/>
            <a:p>
              <a:pPr marL="571500" indent="-571500">
                <a:buFont typeface="Arial" panose="020B0604020202020204" pitchFamily="34" charset="0"/>
                <a:buChar char="•"/>
              </a:pPr>
              <a:r>
                <a:rPr lang="en-US" sz="4400" dirty="0">
                  <a:solidFill>
                    <a:srgbClr val="212121"/>
                  </a:solidFill>
                  <a:latin typeface="Abadi MT Condensed Extra Bold" charset="0"/>
                  <a:ea typeface="Abadi MT Condensed Extra Bold" charset="0"/>
                  <a:cs typeface="Abadi MT Condensed Extra Bold" charset="0"/>
                </a:rPr>
                <a:t>Value-added functions for our team to track performance</a:t>
              </a:r>
            </a:p>
            <a:p>
              <a:pPr marL="571500" indent="-571500">
                <a:buFont typeface="Arial" panose="020B0604020202020204" pitchFamily="34" charset="0"/>
                <a:buChar char="•"/>
              </a:pPr>
              <a:r>
                <a:rPr lang="en-US" sz="4400" dirty="0">
                  <a:solidFill>
                    <a:srgbClr val="212121"/>
                  </a:solidFill>
                  <a:latin typeface="Abadi MT Condensed Extra Bold" charset="0"/>
                  <a:ea typeface="Abadi MT Condensed Extra Bold" charset="0"/>
                  <a:cs typeface="Abadi MT Condensed Extra Bold" charset="0"/>
                </a:rPr>
                <a:t>Strengthen follow-up with our patients</a:t>
              </a:r>
            </a:p>
            <a:p>
              <a:pPr marL="571500" indent="-571500">
                <a:buFont typeface="Arial" panose="020B0604020202020204" pitchFamily="34" charset="0"/>
                <a:buChar char="•"/>
              </a:pPr>
              <a:r>
                <a:rPr lang="en-US" sz="4400" dirty="0">
                  <a:solidFill>
                    <a:srgbClr val="212121"/>
                  </a:solidFill>
                  <a:latin typeface="Abadi MT Condensed Extra Bold" charset="0"/>
                  <a:ea typeface="Abadi MT Condensed Extra Bold" charset="0"/>
                  <a:cs typeface="Abadi MT Condensed Extra Bold" charset="0"/>
                </a:rPr>
                <a:t>Increase client engagements</a:t>
              </a:r>
            </a:p>
          </p:txBody>
        </p:sp>
      </p:grpSp>
      <p:grpSp>
        <p:nvGrpSpPr>
          <p:cNvPr id="309" name="Group 309"/>
          <p:cNvGrpSpPr/>
          <p:nvPr/>
        </p:nvGrpSpPr>
        <p:grpSpPr>
          <a:xfrm>
            <a:off x="13455682" y="4875986"/>
            <a:ext cx="8347044" cy="6064813"/>
            <a:chOff x="0" y="0"/>
            <a:chExt cx="4803108" cy="6064811"/>
          </a:xfrm>
        </p:grpSpPr>
        <p:grpSp>
          <p:nvGrpSpPr>
            <p:cNvPr id="307" name="Group 307"/>
            <p:cNvGrpSpPr/>
            <p:nvPr/>
          </p:nvGrpSpPr>
          <p:grpSpPr>
            <a:xfrm>
              <a:off x="120" y="0"/>
              <a:ext cx="4802988" cy="1388912"/>
              <a:chOff x="0" y="0"/>
              <a:chExt cx="4802986" cy="1388911"/>
            </a:xfrm>
          </p:grpSpPr>
          <p:grpSp>
            <p:nvGrpSpPr>
              <p:cNvPr id="305" name="Group 305"/>
              <p:cNvGrpSpPr/>
              <p:nvPr/>
            </p:nvGrpSpPr>
            <p:grpSpPr>
              <a:xfrm>
                <a:off x="0" y="0"/>
                <a:ext cx="4802986" cy="1388911"/>
                <a:chOff x="0" y="0"/>
                <a:chExt cx="4802985" cy="1388910"/>
              </a:xfrm>
            </p:grpSpPr>
            <p:sp>
              <p:nvSpPr>
                <p:cNvPr id="303" name="Shape 303"/>
                <p:cNvSpPr/>
                <p:nvPr/>
              </p:nvSpPr>
              <p:spPr>
                <a:xfrm>
                  <a:off x="0" y="0"/>
                  <a:ext cx="4802986" cy="1162166"/>
                </a:xfrm>
                <a:prstGeom prst="roundRect">
                  <a:avLst>
                    <a:gd name="adj" fmla="val 10559"/>
                  </a:avLst>
                </a:prstGeom>
                <a:solidFill>
                  <a:schemeClr val="accent3"/>
                </a:solidFill>
                <a:ln w="3175" cap="flat">
                  <a:solidFill>
                    <a:schemeClr val="accent3"/>
                  </a:solidFill>
                  <a:miter lim="400000"/>
                </a:ln>
                <a:effectLst/>
              </p:spPr>
              <p:txBody>
                <a:bodyPr wrap="square" lIns="38100" tIns="38100" rIns="38100" bIns="38100" numCol="1" anchor="ctr">
                  <a:noAutofit/>
                </a:bodyPr>
                <a:lstStyle/>
                <a:p>
                  <a:pPr algn="ctr">
                    <a:defRPr sz="3000">
                      <a:solidFill>
                        <a:srgbClr val="FFFFFF"/>
                      </a:solidFill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pPr>
                  <a:endParaRPr sz="4400">
                    <a:latin typeface="Abadi MT Condensed Extra Bold" charset="0"/>
                    <a:ea typeface="Abadi MT Condensed Extra Bold" charset="0"/>
                    <a:cs typeface="Abadi MT Condensed Extra Bold" charset="0"/>
                  </a:endParaRPr>
                </a:p>
              </p:txBody>
            </p:sp>
            <p:sp>
              <p:nvSpPr>
                <p:cNvPr id="304" name="Shape 304"/>
                <p:cNvSpPr/>
                <p:nvPr/>
              </p:nvSpPr>
              <p:spPr>
                <a:xfrm rot="18900000">
                  <a:off x="2025552" y="481309"/>
                  <a:ext cx="751882" cy="751882"/>
                </a:xfrm>
                <a:prstGeom prst="rect">
                  <a:avLst/>
                </a:prstGeom>
                <a:solidFill>
                  <a:schemeClr val="accent3"/>
                </a:solidFill>
                <a:ln w="3175" cap="flat">
                  <a:solidFill>
                    <a:schemeClr val="accent3"/>
                  </a:solidFill>
                  <a:miter lim="400000"/>
                </a:ln>
                <a:effectLst/>
              </p:spPr>
              <p:txBody>
                <a:bodyPr wrap="square" lIns="38100" tIns="38100" rIns="38100" bIns="38100" numCol="1" anchor="ctr">
                  <a:noAutofit/>
                </a:bodyPr>
                <a:lstStyle/>
                <a:p>
                  <a:pPr algn="ctr">
                    <a:defRPr sz="3000">
                      <a:solidFill>
                        <a:srgbClr val="FFFFFF"/>
                      </a:solidFill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pPr>
                  <a:endParaRPr sz="4400">
                    <a:latin typeface="Abadi MT Condensed Extra Bold" charset="0"/>
                    <a:ea typeface="Abadi MT Condensed Extra Bold" charset="0"/>
                    <a:cs typeface="Abadi MT Condensed Extra Bold" charset="0"/>
                  </a:endParaRPr>
                </a:p>
              </p:txBody>
            </p:sp>
          </p:grpSp>
          <p:sp>
            <p:nvSpPr>
              <p:cNvPr id="306" name="Shape 306"/>
              <p:cNvSpPr/>
              <p:nvPr/>
            </p:nvSpPr>
            <p:spPr>
              <a:xfrm>
                <a:off x="955006" y="41001"/>
                <a:ext cx="3000820" cy="1092606"/>
              </a:xfrm>
              <a:prstGeom prst="rect">
                <a:avLst/>
              </a:prstGeom>
              <a:noFill/>
              <a:ln w="3175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38100" tIns="38100" rIns="38100" bIns="38100" numCol="1" anchor="ctr">
                <a:spAutoFit/>
              </a:bodyPr>
              <a:lstStyle>
                <a:lvl1pPr algn="ctr">
                  <a:defRPr>
                    <a:solidFill>
                      <a:srgbClr val="42C0A0"/>
                    </a:solidFill>
                  </a:defRPr>
                </a:lvl1pPr>
              </a:lstStyle>
              <a:p>
                <a:r>
                  <a:rPr lang="en-US" sz="6600" dirty="0">
                    <a:solidFill>
                      <a:schemeClr val="accent1"/>
                    </a:solidFill>
                    <a:latin typeface="Abadi MT Condensed Extra Bold" charset="0"/>
                    <a:ea typeface="Abadi MT Condensed Extra Bold" charset="0"/>
                    <a:cs typeface="Abadi MT Condensed Extra Bold" charset="0"/>
                  </a:rPr>
                  <a:t>ON TEAM</a:t>
                </a:r>
                <a:endParaRPr sz="6600" dirty="0">
                  <a:solidFill>
                    <a:schemeClr val="accent1"/>
                  </a:solidFill>
                  <a:latin typeface="Abadi MT Condensed Extra Bold" charset="0"/>
                  <a:ea typeface="Abadi MT Condensed Extra Bold" charset="0"/>
                  <a:cs typeface="Abadi MT Condensed Extra Bold" charset="0"/>
                </a:endParaRPr>
              </a:p>
            </p:txBody>
          </p:sp>
        </p:grpSp>
        <p:sp>
          <p:nvSpPr>
            <p:cNvPr id="308" name="Shape 308"/>
            <p:cNvSpPr/>
            <p:nvPr/>
          </p:nvSpPr>
          <p:spPr>
            <a:xfrm>
              <a:off x="0" y="1736238"/>
              <a:ext cx="4578102" cy="4328573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8100" tIns="38100" rIns="38100" bIns="38100" numCol="1" anchor="t">
              <a:normAutofit/>
            </a:bodyPr>
            <a:lstStyle/>
            <a:p>
              <a:pPr marL="571500" indent="-571500">
                <a:buFont typeface="Arial" panose="020B0604020202020204" pitchFamily="34" charset="0"/>
                <a:buChar char="•"/>
              </a:pPr>
              <a:r>
                <a:rPr lang="en-US" sz="4400" dirty="0">
                  <a:solidFill>
                    <a:srgbClr val="212121"/>
                  </a:solidFill>
                  <a:latin typeface="Abadi MT Condensed Extra Bold" charset="0"/>
                  <a:ea typeface="Abadi MT Condensed Extra Bold" charset="0"/>
                  <a:cs typeface="Abadi MT Condensed Extra Bold" charset="0"/>
                </a:rPr>
                <a:t>Responsive and efficient</a:t>
              </a:r>
            </a:p>
            <a:p>
              <a:pPr marL="571500" indent="-571500">
                <a:buFont typeface="Arial" panose="020B0604020202020204" pitchFamily="34" charset="0"/>
                <a:buChar char="•"/>
              </a:pPr>
              <a:r>
                <a:rPr lang="en-US" sz="4400" dirty="0">
                  <a:solidFill>
                    <a:srgbClr val="212121"/>
                  </a:solidFill>
                  <a:latin typeface="Abadi MT Condensed Extra Bold" charset="0"/>
                  <a:ea typeface="Abadi MT Condensed Extra Bold" charset="0"/>
                  <a:cs typeface="Abadi MT Condensed Extra Bold" charset="0"/>
                </a:rPr>
                <a:t>Easy to work with</a:t>
              </a:r>
            </a:p>
          </p:txBody>
        </p:sp>
      </p:grpSp>
      <p:sp>
        <p:nvSpPr>
          <p:cNvPr id="20" name="Shape 285"/>
          <p:cNvSpPr txBox="1">
            <a:spLocks/>
          </p:cNvSpPr>
          <p:nvPr/>
        </p:nvSpPr>
        <p:spPr>
          <a:xfrm>
            <a:off x="3048253" y="780262"/>
            <a:ext cx="18287493" cy="16308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Roboto Bold"/>
                <a:ea typeface="Roboto Bold"/>
                <a:cs typeface="Roboto Bold"/>
                <a:sym typeface="Roboto Bold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hangingPunct="1"/>
            <a:r>
              <a:rPr lang="en-US" sz="96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CLIENT FEEDBACK</a:t>
            </a:r>
          </a:p>
        </p:txBody>
      </p:sp>
      <p:sp>
        <p:nvSpPr>
          <p:cNvPr id="21" name="Shape 81"/>
          <p:cNvSpPr/>
          <p:nvPr/>
        </p:nvSpPr>
        <p:spPr>
          <a:xfrm>
            <a:off x="11585850" y="2703910"/>
            <a:ext cx="1383341" cy="0"/>
          </a:xfrm>
          <a:prstGeom prst="line">
            <a:avLst/>
          </a:prstGeom>
          <a:ln w="139700">
            <a:solidFill>
              <a:schemeClr val="accent3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71596683"/>
      </p:ext>
    </p:extLst>
  </p:cSld>
  <p:clrMapOvr>
    <a:masterClrMapping/>
  </p:clrMapOvr>
  <p:transition spd="slow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>
            <a:spLocks noGrp="1"/>
          </p:cNvSpPr>
          <p:nvPr>
            <p:ph type="sldNum" sz="quarter" idx="2"/>
          </p:nvPr>
        </p:nvSpPr>
        <p:spPr>
          <a:xfrm>
            <a:off x="23271754" y="12307021"/>
            <a:ext cx="260500" cy="482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83</a:t>
            </a:fld>
            <a:endParaRPr/>
          </a:p>
        </p:txBody>
      </p:sp>
      <p:sp>
        <p:nvSpPr>
          <p:cNvPr id="9" name="Shape 285"/>
          <p:cNvSpPr txBox="1">
            <a:spLocks/>
          </p:cNvSpPr>
          <p:nvPr/>
        </p:nvSpPr>
        <p:spPr>
          <a:xfrm>
            <a:off x="1766809" y="676741"/>
            <a:ext cx="21021421" cy="16308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Roboto Bold"/>
                <a:ea typeface="Roboto Bold"/>
                <a:cs typeface="Roboto Bold"/>
                <a:sym typeface="Roboto Bold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hangingPunct="1"/>
            <a:r>
              <a:rPr lang="en-US" sz="96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FUTURE PLANS/ HANDOVER</a:t>
            </a:r>
          </a:p>
        </p:txBody>
      </p:sp>
      <p:sp>
        <p:nvSpPr>
          <p:cNvPr id="10" name="Shape 81"/>
          <p:cNvSpPr/>
          <p:nvPr/>
        </p:nvSpPr>
        <p:spPr>
          <a:xfrm>
            <a:off x="11585850" y="2703910"/>
            <a:ext cx="1383341" cy="0"/>
          </a:xfrm>
          <a:prstGeom prst="line">
            <a:avLst/>
          </a:prstGeom>
          <a:ln w="139700">
            <a:solidFill>
              <a:schemeClr val="accent3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" name="Shape 632"/>
          <p:cNvSpPr/>
          <p:nvPr/>
        </p:nvSpPr>
        <p:spPr>
          <a:xfrm>
            <a:off x="3605040" y="8548441"/>
            <a:ext cx="5384809" cy="785543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8100" tIns="38100" rIns="38100" bIns="38100" numCol="1" anchor="t">
            <a:noAutofit/>
          </a:bodyPr>
          <a:lstStyle>
            <a:lvl1pPr algn="ctr">
              <a:defRPr sz="3200">
                <a:solidFill>
                  <a:srgbClr val="38A18A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rPr lang="en-US" sz="6600" dirty="0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APRIL</a:t>
            </a:r>
            <a:endParaRPr sz="6600" dirty="0">
              <a:solidFill>
                <a:schemeClr val="tx2"/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4285661" y="4439415"/>
            <a:ext cx="4023572" cy="4023571"/>
            <a:chOff x="2133011" y="4701083"/>
            <a:chExt cx="4023572" cy="4023571"/>
          </a:xfrm>
        </p:grpSpPr>
        <p:graphicFrame>
          <p:nvGraphicFramePr>
            <p:cNvPr id="14" name="Chart 633"/>
            <p:cNvGraphicFramePr/>
            <p:nvPr>
              <p:extLst>
                <p:ext uri="{D42A27DB-BD31-4B8C-83A1-F6EECF244321}">
                  <p14:modId xmlns:p14="http://schemas.microsoft.com/office/powerpoint/2010/main" val="2318476014"/>
                </p:ext>
              </p:extLst>
            </p:nvPr>
          </p:nvGraphicFramePr>
          <p:xfrm>
            <a:off x="2133011" y="4701083"/>
            <a:ext cx="4023572" cy="402357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15" name="Shape 653"/>
            <p:cNvSpPr/>
            <p:nvPr/>
          </p:nvSpPr>
          <p:spPr>
            <a:xfrm>
              <a:off x="2611237" y="5179310"/>
              <a:ext cx="3067117" cy="3067115"/>
            </a:xfrm>
            <a:prstGeom prst="ellipse">
              <a:avLst/>
            </a:prstGeom>
            <a:solidFill>
              <a:srgbClr val="FFFFFF"/>
            </a:solidFill>
            <a:ln w="3175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defRPr sz="30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r>
                <a:rPr lang="en-US" sz="13800" dirty="0">
                  <a:solidFill>
                    <a:schemeClr val="tx2"/>
                  </a:solidFill>
                  <a:latin typeface="Abadi MT Condensed Extra Bold" charset="0"/>
                  <a:ea typeface="Abadi MT Condensed Extra Bold" charset="0"/>
                  <a:cs typeface="Abadi MT Condensed Extra Bold" charset="0"/>
                </a:rPr>
                <a:t>13</a:t>
              </a:r>
              <a:endParaRPr sz="13800" dirty="0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11585850" y="4732012"/>
            <a:ext cx="10667737" cy="3816429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342900" marR="0" indent="-34290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</a:pPr>
            <a:r>
              <a:rPr kumimoji="0" lang="en-US" sz="54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Source</a:t>
            </a:r>
            <a:r>
              <a:rPr kumimoji="0" lang="en-US" sz="5400" b="0" i="0" u="none" strike="noStrike" cap="none" spc="0" normalizeH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 codes</a:t>
            </a:r>
          </a:p>
          <a:p>
            <a:pPr marL="342900" marR="0" indent="-34290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</a:pPr>
            <a:r>
              <a:rPr lang="en-US" sz="5400" baseline="0" dirty="0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Database</a:t>
            </a:r>
            <a:r>
              <a:rPr lang="en-US" sz="5400" dirty="0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 with current data</a:t>
            </a:r>
          </a:p>
          <a:p>
            <a:pPr marL="342900" marR="0" indent="-34290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</a:pPr>
            <a:r>
              <a:rPr kumimoji="0" lang="en-US" sz="54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Documentations</a:t>
            </a:r>
          </a:p>
        </p:txBody>
      </p:sp>
    </p:spTree>
    <p:extLst>
      <p:ext uri="{BB962C8B-B14F-4D97-AF65-F5344CB8AC3E}">
        <p14:creationId xmlns:p14="http://schemas.microsoft.com/office/powerpoint/2010/main" val="521795029"/>
      </p:ext>
    </p:extLst>
  </p:cSld>
  <p:clrMapOvr>
    <a:masterClrMapping/>
  </p:clrMapOvr>
  <p:transition spd="slow"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1"/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77" b="7577"/>
          <a:stretch>
            <a:fillRect/>
          </a:stretch>
        </p:blipFill>
        <p:spPr>
          <a:xfrm>
            <a:off x="0" y="0"/>
            <a:ext cx="24384000" cy="13716000"/>
          </a:xfrm>
          <a:prstGeom prst="roundRect">
            <a:avLst>
              <a:gd name="adj" fmla="val 0"/>
            </a:avLst>
          </a:prstGeom>
          <a:solidFill>
            <a:schemeClr val="tx1"/>
          </a:solidFill>
        </p:spPr>
      </p:pic>
      <p:sp>
        <p:nvSpPr>
          <p:cNvPr id="12" name="Shape 539"/>
          <p:cNvSpPr/>
          <p:nvPr/>
        </p:nvSpPr>
        <p:spPr>
          <a:xfrm rot="10800000">
            <a:off x="20331556" y="2582145"/>
            <a:ext cx="4094093" cy="84325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6" h="21600" extrusionOk="0">
                <a:moveTo>
                  <a:pt x="55" y="0"/>
                </a:moveTo>
                <a:lnTo>
                  <a:pt x="3586" y="1752"/>
                </a:lnTo>
                <a:lnTo>
                  <a:pt x="21288" y="10338"/>
                </a:lnTo>
                <a:cubicBezTo>
                  <a:pt x="21491" y="10457"/>
                  <a:pt x="21600" y="10606"/>
                  <a:pt x="21596" y="10760"/>
                </a:cubicBezTo>
                <a:cubicBezTo>
                  <a:pt x="21591" y="10927"/>
                  <a:pt x="21453" y="11087"/>
                  <a:pt x="21212" y="11206"/>
                </a:cubicBezTo>
                <a:lnTo>
                  <a:pt x="0" y="21600"/>
                </a:lnTo>
                <a:lnTo>
                  <a:pt x="55" y="0"/>
                </a:lnTo>
                <a:close/>
              </a:path>
            </a:pathLst>
          </a:custGeom>
          <a:solidFill>
            <a:schemeClr val="accent4">
              <a:alpha val="94831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3" name="Shape 540"/>
          <p:cNvSpPr/>
          <p:nvPr/>
        </p:nvSpPr>
        <p:spPr>
          <a:xfrm rot="10800000">
            <a:off x="13403557" y="-24685"/>
            <a:ext cx="11025680" cy="64897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67" extrusionOk="0">
                <a:moveTo>
                  <a:pt x="71" y="14094"/>
                </a:moveTo>
                <a:cubicBezTo>
                  <a:pt x="718" y="13042"/>
                  <a:pt x="1363" y="11985"/>
                  <a:pt x="2006" y="10923"/>
                </a:cubicBezTo>
                <a:cubicBezTo>
                  <a:pt x="4111" y="7440"/>
                  <a:pt x="6186" y="3906"/>
                  <a:pt x="8230" y="320"/>
                </a:cubicBezTo>
                <a:cubicBezTo>
                  <a:pt x="8354" y="84"/>
                  <a:pt x="8539" y="-33"/>
                  <a:pt x="8724" y="9"/>
                </a:cubicBezTo>
                <a:cubicBezTo>
                  <a:pt x="8850" y="37"/>
                  <a:pt x="8966" y="139"/>
                  <a:pt x="9053" y="296"/>
                </a:cubicBezTo>
                <a:lnTo>
                  <a:pt x="21600" y="21567"/>
                </a:lnTo>
                <a:lnTo>
                  <a:pt x="8691" y="21546"/>
                </a:lnTo>
                <a:lnTo>
                  <a:pt x="2236" y="21536"/>
                </a:lnTo>
                <a:lnTo>
                  <a:pt x="0" y="21533"/>
                </a:lnTo>
                <a:lnTo>
                  <a:pt x="71" y="14094"/>
                </a:lnTo>
                <a:close/>
              </a:path>
            </a:pathLst>
          </a:custGeom>
          <a:solidFill>
            <a:schemeClr val="accent3">
              <a:alpha val="94831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5" name="Shape 542"/>
          <p:cNvSpPr txBox="1">
            <a:spLocks/>
          </p:cNvSpPr>
          <p:nvPr/>
        </p:nvSpPr>
        <p:spPr>
          <a:xfrm>
            <a:off x="16411135" y="1114850"/>
            <a:ext cx="7972865" cy="421064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hangingPunct="1">
              <a:defRPr sz="8400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lang="en-US" sz="8000" dirty="0">
                <a:solidFill>
                  <a:srgbClr val="FFFFFF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  <a:sym typeface="Roboto Bold"/>
              </a:rPr>
              <a:t>REFLECTIONS</a:t>
            </a:r>
          </a:p>
        </p:txBody>
      </p:sp>
    </p:spTree>
    <p:extLst>
      <p:ext uri="{BB962C8B-B14F-4D97-AF65-F5344CB8AC3E}">
        <p14:creationId xmlns:p14="http://schemas.microsoft.com/office/powerpoint/2010/main" val="1633321702"/>
      </p:ext>
    </p:extLst>
  </p:cSld>
  <p:clrMapOvr>
    <a:masterClrMapping/>
  </p:clrMapOvr>
  <p:transition spd="med"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85</a:t>
            </a:fld>
            <a:endParaRPr/>
          </a:p>
        </p:txBody>
      </p:sp>
      <p:grpSp>
        <p:nvGrpSpPr>
          <p:cNvPr id="31" name="Group 30"/>
          <p:cNvGrpSpPr/>
          <p:nvPr/>
        </p:nvGrpSpPr>
        <p:grpSpPr>
          <a:xfrm>
            <a:off x="9826255" y="5708793"/>
            <a:ext cx="9337106" cy="4396137"/>
            <a:chOff x="12936658" y="6611440"/>
            <a:chExt cx="7377652" cy="3104873"/>
          </a:xfrm>
        </p:grpSpPr>
        <p:sp>
          <p:nvSpPr>
            <p:cNvPr id="44" name="Freeform 501"/>
            <p:cNvSpPr>
              <a:spLocks noChangeArrowheads="1"/>
            </p:cNvSpPr>
            <p:nvPr/>
          </p:nvSpPr>
          <p:spPr bwMode="auto">
            <a:xfrm>
              <a:off x="12936658" y="6611440"/>
              <a:ext cx="7377652" cy="3104873"/>
            </a:xfrm>
            <a:custGeom>
              <a:avLst/>
              <a:gdLst>
                <a:gd name="T0" fmla="*/ 3762 w 4162"/>
                <a:gd name="T1" fmla="*/ 588 h 1806"/>
                <a:gd name="T2" fmla="*/ 0 w 4162"/>
                <a:gd name="T3" fmla="*/ 588 h 1806"/>
                <a:gd name="T4" fmla="*/ 0 w 4162"/>
                <a:gd name="T5" fmla="*/ 1805 h 1806"/>
                <a:gd name="T6" fmla="*/ 4161 w 4162"/>
                <a:gd name="T7" fmla="*/ 1805 h 1806"/>
                <a:gd name="T8" fmla="*/ 4161 w 4162"/>
                <a:gd name="T9" fmla="*/ 627 h 1806"/>
                <a:gd name="T10" fmla="*/ 4161 w 4162"/>
                <a:gd name="T11" fmla="*/ 588 h 1806"/>
                <a:gd name="T12" fmla="*/ 4161 w 4162"/>
                <a:gd name="T13" fmla="*/ 0 h 1806"/>
                <a:gd name="T14" fmla="*/ 3762 w 4162"/>
                <a:gd name="T15" fmla="*/ 588 h 1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162" h="1806">
                  <a:moveTo>
                    <a:pt x="3762" y="588"/>
                  </a:moveTo>
                  <a:lnTo>
                    <a:pt x="0" y="588"/>
                  </a:lnTo>
                  <a:lnTo>
                    <a:pt x="0" y="1805"/>
                  </a:lnTo>
                  <a:lnTo>
                    <a:pt x="4161" y="1805"/>
                  </a:lnTo>
                  <a:lnTo>
                    <a:pt x="4161" y="627"/>
                  </a:lnTo>
                  <a:lnTo>
                    <a:pt x="4161" y="588"/>
                  </a:lnTo>
                  <a:lnTo>
                    <a:pt x="4161" y="0"/>
                  </a:lnTo>
                  <a:lnTo>
                    <a:pt x="3762" y="588"/>
                  </a:lnTo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3800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15035709" y="8298314"/>
              <a:ext cx="5217993" cy="12317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ts val="3400"/>
                </a:lnSpc>
                <a:defRPr/>
              </a:pPr>
              <a:r>
                <a:rPr lang="en-US" sz="2800" dirty="0">
                  <a:solidFill>
                    <a:srgbClr val="FFFFFF"/>
                  </a:solidFill>
                  <a:latin typeface="Abadi MT Condensed Extra Bold" charset="0"/>
                  <a:ea typeface="Abadi MT Condensed Extra Bold" charset="0"/>
                  <a:cs typeface="Abadi MT Condensed Extra Bold" charset="0"/>
                </a:rPr>
                <a:t>I have learnt the importance of communicating with my team mates in order to ensure that everyone is working towards the right direction.</a:t>
              </a: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15063311" y="7807920"/>
              <a:ext cx="2065334" cy="4075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ts val="4533"/>
                </a:lnSpc>
                <a:spcAft>
                  <a:spcPts val="1600"/>
                </a:spcAft>
              </a:pPr>
              <a:r>
                <a:rPr lang="en-US" sz="3600" b="1" cap="all" spc="53" dirty="0">
                  <a:solidFill>
                    <a:srgbClr val="FFFFFF"/>
                  </a:solidFill>
                  <a:latin typeface="Abadi MT Condensed Extra Bold" charset="0"/>
                  <a:ea typeface="Abadi MT Condensed Extra Bold" charset="0"/>
                  <a:cs typeface="Abadi MT Condensed Extra Bold" charset="0"/>
                </a:rPr>
                <a:t>Sean</a:t>
              </a: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723554" y="2926691"/>
            <a:ext cx="9946618" cy="3886294"/>
            <a:chOff x="4032432" y="6717700"/>
            <a:chExt cx="7148314" cy="2795711"/>
          </a:xfrm>
          <a:solidFill>
            <a:srgbClr val="182033"/>
          </a:solidFill>
        </p:grpSpPr>
        <p:sp>
          <p:nvSpPr>
            <p:cNvPr id="49" name="Freeform 501"/>
            <p:cNvSpPr>
              <a:spLocks noChangeArrowheads="1"/>
            </p:cNvSpPr>
            <p:nvPr/>
          </p:nvSpPr>
          <p:spPr bwMode="auto">
            <a:xfrm>
              <a:off x="4032432" y="6717700"/>
              <a:ext cx="7148314" cy="2795711"/>
            </a:xfrm>
            <a:custGeom>
              <a:avLst/>
              <a:gdLst>
                <a:gd name="T0" fmla="*/ 3762 w 4162"/>
                <a:gd name="T1" fmla="*/ 588 h 1806"/>
                <a:gd name="T2" fmla="*/ 0 w 4162"/>
                <a:gd name="T3" fmla="*/ 588 h 1806"/>
                <a:gd name="T4" fmla="*/ 0 w 4162"/>
                <a:gd name="T5" fmla="*/ 1805 h 1806"/>
                <a:gd name="T6" fmla="*/ 4161 w 4162"/>
                <a:gd name="T7" fmla="*/ 1805 h 1806"/>
                <a:gd name="T8" fmla="*/ 4161 w 4162"/>
                <a:gd name="T9" fmla="*/ 627 h 1806"/>
                <a:gd name="T10" fmla="*/ 4161 w 4162"/>
                <a:gd name="T11" fmla="*/ 588 h 1806"/>
                <a:gd name="T12" fmla="*/ 4161 w 4162"/>
                <a:gd name="T13" fmla="*/ 0 h 1806"/>
                <a:gd name="T14" fmla="*/ 3762 w 4162"/>
                <a:gd name="T15" fmla="*/ 588 h 1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162" h="1806">
                  <a:moveTo>
                    <a:pt x="3762" y="588"/>
                  </a:moveTo>
                  <a:lnTo>
                    <a:pt x="0" y="588"/>
                  </a:lnTo>
                  <a:lnTo>
                    <a:pt x="0" y="1805"/>
                  </a:lnTo>
                  <a:lnTo>
                    <a:pt x="4161" y="1805"/>
                  </a:lnTo>
                  <a:lnTo>
                    <a:pt x="4161" y="627"/>
                  </a:lnTo>
                  <a:lnTo>
                    <a:pt x="4161" y="588"/>
                  </a:lnTo>
                  <a:lnTo>
                    <a:pt x="4161" y="0"/>
                  </a:lnTo>
                  <a:lnTo>
                    <a:pt x="3762" y="588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n-US" sz="13800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5887670" y="8182726"/>
              <a:ext cx="5130935" cy="1254642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ts val="3400"/>
                </a:lnSpc>
                <a:defRPr/>
              </a:pPr>
              <a:r>
                <a:rPr lang="en-US" sz="2800" dirty="0">
                  <a:solidFill>
                    <a:srgbClr val="FFFFFF"/>
                  </a:solidFill>
                  <a:latin typeface="Abadi MT Condensed Extra Bold" charset="0"/>
                  <a:ea typeface="Abadi MT Condensed Extra Bold" charset="0"/>
                  <a:cs typeface="Abadi MT Condensed Extra Bold" charset="0"/>
                </a:rPr>
                <a:t>I have learnt to explore different designs of our user interface. Through this project, I have gain more knowledge on front end development.</a:t>
              </a: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5901102" y="7719844"/>
              <a:ext cx="935273" cy="519430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ts val="4533"/>
                </a:lnSpc>
                <a:spcAft>
                  <a:spcPts val="1600"/>
                </a:spcAft>
              </a:pPr>
              <a:r>
                <a:rPr lang="en-US" sz="3600" b="1" cap="all" spc="53" dirty="0" err="1">
                  <a:solidFill>
                    <a:srgbClr val="FFFFFF"/>
                  </a:solidFill>
                  <a:latin typeface="Abadi MT Condensed Extra Bold" charset="0"/>
                  <a:ea typeface="Abadi MT Condensed Extra Bold" charset="0"/>
                  <a:cs typeface="Abadi MT Condensed Extra Bold" charset="0"/>
                </a:rPr>
                <a:t>nicole</a:t>
              </a:r>
              <a:endParaRPr lang="en-US" sz="3600" b="1" cap="all" spc="53" dirty="0">
                <a:solidFill>
                  <a:srgbClr val="FFFFFF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endParaRPr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14230350" y="1963482"/>
            <a:ext cx="10018217" cy="3745311"/>
            <a:chOff x="13165996" y="2489677"/>
            <a:chExt cx="7148314" cy="3104873"/>
          </a:xfrm>
        </p:grpSpPr>
        <p:sp>
          <p:nvSpPr>
            <p:cNvPr id="54" name="Freeform 501"/>
            <p:cNvSpPr>
              <a:spLocks noChangeArrowheads="1"/>
            </p:cNvSpPr>
            <p:nvPr/>
          </p:nvSpPr>
          <p:spPr bwMode="auto">
            <a:xfrm>
              <a:off x="13165996" y="2489677"/>
              <a:ext cx="7148314" cy="3104873"/>
            </a:xfrm>
            <a:custGeom>
              <a:avLst/>
              <a:gdLst>
                <a:gd name="T0" fmla="*/ 3762 w 4162"/>
                <a:gd name="T1" fmla="*/ 588 h 1806"/>
                <a:gd name="T2" fmla="*/ 0 w 4162"/>
                <a:gd name="T3" fmla="*/ 588 h 1806"/>
                <a:gd name="T4" fmla="*/ 0 w 4162"/>
                <a:gd name="T5" fmla="*/ 1805 h 1806"/>
                <a:gd name="T6" fmla="*/ 4161 w 4162"/>
                <a:gd name="T7" fmla="*/ 1805 h 1806"/>
                <a:gd name="T8" fmla="*/ 4161 w 4162"/>
                <a:gd name="T9" fmla="*/ 627 h 1806"/>
                <a:gd name="T10" fmla="*/ 4161 w 4162"/>
                <a:gd name="T11" fmla="*/ 588 h 1806"/>
                <a:gd name="T12" fmla="*/ 4161 w 4162"/>
                <a:gd name="T13" fmla="*/ 0 h 1806"/>
                <a:gd name="T14" fmla="*/ 3762 w 4162"/>
                <a:gd name="T15" fmla="*/ 588 h 1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162" h="1806">
                  <a:moveTo>
                    <a:pt x="3762" y="588"/>
                  </a:moveTo>
                  <a:lnTo>
                    <a:pt x="0" y="588"/>
                  </a:lnTo>
                  <a:lnTo>
                    <a:pt x="0" y="1805"/>
                  </a:lnTo>
                  <a:lnTo>
                    <a:pt x="4161" y="1805"/>
                  </a:lnTo>
                  <a:lnTo>
                    <a:pt x="4161" y="627"/>
                  </a:lnTo>
                  <a:lnTo>
                    <a:pt x="4161" y="588"/>
                  </a:lnTo>
                  <a:lnTo>
                    <a:pt x="4161" y="0"/>
                  </a:lnTo>
                  <a:lnTo>
                    <a:pt x="3762" y="588"/>
                  </a:lnTo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3800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15035790" y="4018220"/>
              <a:ext cx="5176651" cy="153268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ts val="3400"/>
                </a:lnSpc>
                <a:defRPr/>
              </a:pPr>
              <a:r>
                <a:rPr lang="en-US" sz="2800" dirty="0">
                  <a:solidFill>
                    <a:srgbClr val="FFFFFF"/>
                  </a:solidFill>
                  <a:latin typeface="Abadi MT Condensed Extra Bold" charset="0"/>
                  <a:ea typeface="Abadi MT Condensed Extra Bold" charset="0"/>
                  <a:cs typeface="Abadi MT Condensed Extra Bold" charset="0"/>
                </a:rPr>
                <a:t>I have learnt the importance gathering users’ feedback through user testing so that we can continue improving our system to suit our clients’ needs.</a:t>
              </a: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15036142" y="3561887"/>
              <a:ext cx="1191335" cy="49081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ts val="4533"/>
                </a:lnSpc>
                <a:spcAft>
                  <a:spcPts val="1600"/>
                </a:spcAft>
              </a:pPr>
              <a:r>
                <a:rPr lang="en-US" sz="3600" b="1" cap="all" spc="53" dirty="0">
                  <a:solidFill>
                    <a:srgbClr val="FFFFFF"/>
                  </a:solidFill>
                  <a:latin typeface="Abadi MT Condensed Extra Bold" charset="0"/>
                  <a:ea typeface="Abadi MT Condensed Extra Bold" charset="0"/>
                  <a:cs typeface="Abadi MT Condensed Extra Bold" charset="0"/>
                </a:rPr>
                <a:t>Shu </a:t>
              </a:r>
              <a:r>
                <a:rPr lang="en-US" sz="3600" b="1" cap="all" spc="53" dirty="0" err="1">
                  <a:solidFill>
                    <a:srgbClr val="FFFFFF"/>
                  </a:solidFill>
                  <a:latin typeface="Abadi MT Condensed Extra Bold" charset="0"/>
                  <a:ea typeface="Abadi MT Condensed Extra Bold" charset="0"/>
                  <a:cs typeface="Abadi MT Condensed Extra Bold" charset="0"/>
                </a:rPr>
                <a:t>yan</a:t>
              </a:r>
              <a:endParaRPr lang="en-US" sz="3600" b="1" cap="all" spc="53" dirty="0">
                <a:solidFill>
                  <a:srgbClr val="FFFFFF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endParaRPr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421334" y="9454906"/>
            <a:ext cx="9122486" cy="4280693"/>
            <a:chOff x="4007717" y="2514696"/>
            <a:chExt cx="7148314" cy="3104873"/>
          </a:xfrm>
        </p:grpSpPr>
        <p:sp>
          <p:nvSpPr>
            <p:cNvPr id="59" name="Freeform 501"/>
            <p:cNvSpPr>
              <a:spLocks noChangeArrowheads="1"/>
            </p:cNvSpPr>
            <p:nvPr/>
          </p:nvSpPr>
          <p:spPr bwMode="auto">
            <a:xfrm>
              <a:off x="4007717" y="2514696"/>
              <a:ext cx="7148314" cy="3104873"/>
            </a:xfrm>
            <a:custGeom>
              <a:avLst/>
              <a:gdLst>
                <a:gd name="T0" fmla="*/ 3762 w 4162"/>
                <a:gd name="T1" fmla="*/ 588 h 1806"/>
                <a:gd name="T2" fmla="*/ 0 w 4162"/>
                <a:gd name="T3" fmla="*/ 588 h 1806"/>
                <a:gd name="T4" fmla="*/ 0 w 4162"/>
                <a:gd name="T5" fmla="*/ 1805 h 1806"/>
                <a:gd name="T6" fmla="*/ 4161 w 4162"/>
                <a:gd name="T7" fmla="*/ 1805 h 1806"/>
                <a:gd name="T8" fmla="*/ 4161 w 4162"/>
                <a:gd name="T9" fmla="*/ 627 h 1806"/>
                <a:gd name="T10" fmla="*/ 4161 w 4162"/>
                <a:gd name="T11" fmla="*/ 588 h 1806"/>
                <a:gd name="T12" fmla="*/ 4161 w 4162"/>
                <a:gd name="T13" fmla="*/ 0 h 1806"/>
                <a:gd name="T14" fmla="*/ 3762 w 4162"/>
                <a:gd name="T15" fmla="*/ 588 h 1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162" h="1806">
                  <a:moveTo>
                    <a:pt x="3762" y="588"/>
                  </a:moveTo>
                  <a:lnTo>
                    <a:pt x="0" y="588"/>
                  </a:lnTo>
                  <a:lnTo>
                    <a:pt x="0" y="1805"/>
                  </a:lnTo>
                  <a:lnTo>
                    <a:pt x="4161" y="1805"/>
                  </a:lnTo>
                  <a:lnTo>
                    <a:pt x="4161" y="627"/>
                  </a:lnTo>
                  <a:lnTo>
                    <a:pt x="4161" y="588"/>
                  </a:lnTo>
                  <a:lnTo>
                    <a:pt x="4161" y="0"/>
                  </a:lnTo>
                  <a:lnTo>
                    <a:pt x="3762" y="588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3800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5991453" y="4200629"/>
              <a:ext cx="4985628" cy="126500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ts val="3400"/>
                </a:lnSpc>
                <a:defRPr/>
              </a:pPr>
              <a:r>
                <a:rPr lang="en-US" sz="2800" dirty="0">
                  <a:solidFill>
                    <a:schemeClr val="tx2"/>
                  </a:solidFill>
                  <a:latin typeface="Abadi MT Condensed Extra Bold" charset="0"/>
                  <a:ea typeface="Abadi MT Condensed Extra Bold" charset="0"/>
                  <a:cs typeface="Abadi MT Condensed Extra Bold" charset="0"/>
                </a:rPr>
                <a:t>I have learnt the importance of managing clients’ expectations and understanding the strengths of my team. </a:t>
              </a: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6026499" y="3673483"/>
              <a:ext cx="1104988" cy="54903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ts val="4533"/>
                </a:lnSpc>
                <a:spcAft>
                  <a:spcPts val="1600"/>
                </a:spcAft>
              </a:pPr>
              <a:r>
                <a:rPr lang="en-US" sz="3600" b="1" cap="all" spc="53" dirty="0">
                  <a:solidFill>
                    <a:schemeClr val="tx2"/>
                  </a:solidFill>
                  <a:latin typeface="Abadi MT Condensed Extra Bold" charset="0"/>
                  <a:ea typeface="Abadi MT Condensed Extra Bold" charset="0"/>
                  <a:cs typeface="Abadi MT Condensed Extra Bold" charset="0"/>
                </a:rPr>
                <a:t>Kaixin</a:t>
              </a:r>
            </a:p>
          </p:txBody>
        </p:sp>
      </p:grpSp>
      <p:sp>
        <p:nvSpPr>
          <p:cNvPr id="63" name="Freeform 501"/>
          <p:cNvSpPr>
            <a:spLocks noChangeArrowheads="1"/>
          </p:cNvSpPr>
          <p:nvPr/>
        </p:nvSpPr>
        <p:spPr bwMode="auto">
          <a:xfrm>
            <a:off x="12969192" y="9006820"/>
            <a:ext cx="10028386" cy="4429128"/>
          </a:xfrm>
          <a:custGeom>
            <a:avLst/>
            <a:gdLst>
              <a:gd name="T0" fmla="*/ 3762 w 4162"/>
              <a:gd name="T1" fmla="*/ 588 h 1806"/>
              <a:gd name="T2" fmla="*/ 0 w 4162"/>
              <a:gd name="T3" fmla="*/ 588 h 1806"/>
              <a:gd name="T4" fmla="*/ 0 w 4162"/>
              <a:gd name="T5" fmla="*/ 1805 h 1806"/>
              <a:gd name="T6" fmla="*/ 4161 w 4162"/>
              <a:gd name="T7" fmla="*/ 1805 h 1806"/>
              <a:gd name="T8" fmla="*/ 4161 w 4162"/>
              <a:gd name="T9" fmla="*/ 627 h 1806"/>
              <a:gd name="T10" fmla="*/ 4161 w 4162"/>
              <a:gd name="T11" fmla="*/ 588 h 1806"/>
              <a:gd name="T12" fmla="*/ 4161 w 4162"/>
              <a:gd name="T13" fmla="*/ 0 h 1806"/>
              <a:gd name="T14" fmla="*/ 3762 w 4162"/>
              <a:gd name="T15" fmla="*/ 588 h 18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162" h="1806">
                <a:moveTo>
                  <a:pt x="3762" y="588"/>
                </a:moveTo>
                <a:lnTo>
                  <a:pt x="0" y="588"/>
                </a:lnTo>
                <a:lnTo>
                  <a:pt x="0" y="1805"/>
                </a:lnTo>
                <a:lnTo>
                  <a:pt x="4161" y="1805"/>
                </a:lnTo>
                <a:lnTo>
                  <a:pt x="4161" y="627"/>
                </a:lnTo>
                <a:lnTo>
                  <a:pt x="4161" y="588"/>
                </a:lnTo>
                <a:lnTo>
                  <a:pt x="4161" y="0"/>
                </a:lnTo>
                <a:lnTo>
                  <a:pt x="3762" y="588"/>
                </a:lnTo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8800" dirty="0">
              <a:latin typeface="Roboto Light" charset="0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15877041" y="11417729"/>
            <a:ext cx="6866129" cy="176862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3400"/>
              </a:lnSpc>
              <a:defRPr/>
            </a:pPr>
            <a:r>
              <a:rPr lang="en-US" sz="2800" dirty="0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I have learnt to be more receptive to feedback given by our clients. On top of that, I learned to be more attentive to details when designing the UI.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15931399" y="10826877"/>
            <a:ext cx="2705677" cy="56637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ts val="4533"/>
              </a:lnSpc>
              <a:spcAft>
                <a:spcPts val="1600"/>
              </a:spcAft>
            </a:pPr>
            <a:r>
              <a:rPr lang="en-US" sz="3600" b="1" cap="all" spc="53" dirty="0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Nabilah BANU</a:t>
            </a:r>
          </a:p>
        </p:txBody>
      </p:sp>
      <p:pic>
        <p:nvPicPr>
          <p:cNvPr id="70" name="Picture Placeholder 9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" b="21"/>
          <a:stretch>
            <a:fillRect/>
          </a:stretch>
        </p:blipFill>
        <p:spPr>
          <a:xfrm>
            <a:off x="9992265" y="7401482"/>
            <a:ext cx="2289593" cy="253053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1" name="Picture Placeholder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" b="21"/>
          <a:stretch>
            <a:fillRect/>
          </a:stretch>
        </p:blipFill>
        <p:spPr>
          <a:xfrm>
            <a:off x="13240257" y="10767180"/>
            <a:ext cx="2276622" cy="232933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2" name="Picture 71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19791" y="3303265"/>
            <a:ext cx="2288269" cy="228826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3" name="Picture Placeholder 5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" b="21"/>
          <a:stretch>
            <a:fillRect/>
          </a:stretch>
        </p:blipFill>
        <p:spPr>
          <a:xfrm>
            <a:off x="519359" y="11110064"/>
            <a:ext cx="2365919" cy="247084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4" name="Picture Placeholder 7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" b="42"/>
          <a:stretch>
            <a:fillRect/>
          </a:stretch>
        </p:blipFill>
        <p:spPr>
          <a:xfrm>
            <a:off x="723555" y="4409797"/>
            <a:ext cx="2400215" cy="239868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4" name="Shape 285"/>
          <p:cNvSpPr txBox="1">
            <a:spLocks/>
          </p:cNvSpPr>
          <p:nvPr/>
        </p:nvSpPr>
        <p:spPr>
          <a:xfrm>
            <a:off x="3048253" y="780262"/>
            <a:ext cx="18287493" cy="16308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Roboto Bold"/>
                <a:ea typeface="Roboto Bold"/>
                <a:cs typeface="Roboto Bold"/>
                <a:sym typeface="Roboto Bold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hangingPunct="1"/>
            <a:r>
              <a:rPr lang="en-US" sz="96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REFLECTIONS</a:t>
            </a:r>
          </a:p>
        </p:txBody>
      </p:sp>
      <p:sp>
        <p:nvSpPr>
          <p:cNvPr id="35" name="Shape 81"/>
          <p:cNvSpPr/>
          <p:nvPr/>
        </p:nvSpPr>
        <p:spPr>
          <a:xfrm>
            <a:off x="11585850" y="2703910"/>
            <a:ext cx="1383341" cy="0"/>
          </a:xfrm>
          <a:prstGeom prst="line">
            <a:avLst/>
          </a:prstGeom>
          <a:ln w="139700">
            <a:solidFill>
              <a:schemeClr val="accent3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01770"/>
      </p:ext>
    </p:extLst>
  </p:cSld>
  <p:clrMapOvr>
    <a:masterClrMapping/>
  </p:clrMapOvr>
  <p:transition spd="slow"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1"/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77" b="7577"/>
          <a:stretch>
            <a:fillRect/>
          </a:stretch>
        </p:blipFill>
        <p:spPr>
          <a:xfrm>
            <a:off x="0" y="0"/>
            <a:ext cx="24384000" cy="13716000"/>
          </a:xfrm>
          <a:prstGeom prst="roundRect">
            <a:avLst>
              <a:gd name="adj" fmla="val 0"/>
            </a:avLst>
          </a:prstGeom>
          <a:solidFill>
            <a:schemeClr val="tx1"/>
          </a:solidFill>
        </p:spPr>
      </p:pic>
      <p:sp>
        <p:nvSpPr>
          <p:cNvPr id="12" name="Shape 539"/>
          <p:cNvSpPr/>
          <p:nvPr/>
        </p:nvSpPr>
        <p:spPr>
          <a:xfrm rot="10800000">
            <a:off x="20331556" y="2582145"/>
            <a:ext cx="4094093" cy="84325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6" h="21600" extrusionOk="0">
                <a:moveTo>
                  <a:pt x="55" y="0"/>
                </a:moveTo>
                <a:lnTo>
                  <a:pt x="3586" y="1752"/>
                </a:lnTo>
                <a:lnTo>
                  <a:pt x="21288" y="10338"/>
                </a:lnTo>
                <a:cubicBezTo>
                  <a:pt x="21491" y="10457"/>
                  <a:pt x="21600" y="10606"/>
                  <a:pt x="21596" y="10760"/>
                </a:cubicBezTo>
                <a:cubicBezTo>
                  <a:pt x="21591" y="10927"/>
                  <a:pt x="21453" y="11087"/>
                  <a:pt x="21212" y="11206"/>
                </a:cubicBezTo>
                <a:lnTo>
                  <a:pt x="0" y="21600"/>
                </a:lnTo>
                <a:lnTo>
                  <a:pt x="55" y="0"/>
                </a:lnTo>
                <a:close/>
              </a:path>
            </a:pathLst>
          </a:custGeom>
          <a:solidFill>
            <a:schemeClr val="accent4">
              <a:alpha val="94831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3" name="Shape 540"/>
          <p:cNvSpPr/>
          <p:nvPr/>
        </p:nvSpPr>
        <p:spPr>
          <a:xfrm rot="10800000">
            <a:off x="13403557" y="-24685"/>
            <a:ext cx="11025680" cy="64897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67" extrusionOk="0">
                <a:moveTo>
                  <a:pt x="71" y="14094"/>
                </a:moveTo>
                <a:cubicBezTo>
                  <a:pt x="718" y="13042"/>
                  <a:pt x="1363" y="11985"/>
                  <a:pt x="2006" y="10923"/>
                </a:cubicBezTo>
                <a:cubicBezTo>
                  <a:pt x="4111" y="7440"/>
                  <a:pt x="6186" y="3906"/>
                  <a:pt x="8230" y="320"/>
                </a:cubicBezTo>
                <a:cubicBezTo>
                  <a:pt x="8354" y="84"/>
                  <a:pt x="8539" y="-33"/>
                  <a:pt x="8724" y="9"/>
                </a:cubicBezTo>
                <a:cubicBezTo>
                  <a:pt x="8850" y="37"/>
                  <a:pt x="8966" y="139"/>
                  <a:pt x="9053" y="296"/>
                </a:cubicBezTo>
                <a:lnTo>
                  <a:pt x="21600" y="21567"/>
                </a:lnTo>
                <a:lnTo>
                  <a:pt x="8691" y="21546"/>
                </a:lnTo>
                <a:lnTo>
                  <a:pt x="2236" y="21536"/>
                </a:lnTo>
                <a:lnTo>
                  <a:pt x="0" y="21533"/>
                </a:lnTo>
                <a:lnTo>
                  <a:pt x="71" y="14094"/>
                </a:lnTo>
                <a:close/>
              </a:path>
            </a:pathLst>
          </a:custGeom>
          <a:solidFill>
            <a:schemeClr val="accent3">
              <a:alpha val="94831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5" name="Shape 542"/>
          <p:cNvSpPr txBox="1">
            <a:spLocks/>
          </p:cNvSpPr>
          <p:nvPr/>
        </p:nvSpPr>
        <p:spPr>
          <a:xfrm>
            <a:off x="16154400" y="824674"/>
            <a:ext cx="7972865" cy="421064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hangingPunct="1">
              <a:defRPr sz="8400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lang="en-US" sz="11500" dirty="0">
                <a:solidFill>
                  <a:srgbClr val="FFFFFF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  <a:sym typeface="Roboto Bold"/>
              </a:rPr>
              <a:t>THANK YOU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24425649" cy="13740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75248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9</a:t>
            </a:fld>
            <a:endParaRPr/>
          </a:p>
        </p:txBody>
      </p:sp>
      <p:sp>
        <p:nvSpPr>
          <p:cNvPr id="31" name="Shape 341"/>
          <p:cNvSpPr/>
          <p:nvPr/>
        </p:nvSpPr>
        <p:spPr>
          <a:xfrm>
            <a:off x="3045541" y="2252118"/>
            <a:ext cx="18278298" cy="10157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>
            <a:normAutofit/>
          </a:bodyPr>
          <a:lstStyle>
            <a:lvl1pPr algn="ctr">
              <a:defRPr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endParaRPr dirty="0"/>
          </a:p>
        </p:txBody>
      </p:sp>
      <p:sp>
        <p:nvSpPr>
          <p:cNvPr id="14" name="TextBox 13"/>
          <p:cNvSpPr txBox="1"/>
          <p:nvPr/>
        </p:nvSpPr>
        <p:spPr>
          <a:xfrm>
            <a:off x="8875205" y="4918385"/>
            <a:ext cx="13956220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rgbClr val="182033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2 Main teams: Medical and Visa</a:t>
            </a:r>
            <a:br>
              <a:rPr lang="en-US" sz="5400" dirty="0">
                <a:solidFill>
                  <a:srgbClr val="182033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</a:br>
            <a:endParaRPr lang="en-US" sz="5400" dirty="0">
              <a:solidFill>
                <a:srgbClr val="182033"/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rgbClr val="182033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ZOHO CRM lacks the feature to provide </a:t>
            </a:r>
            <a:r>
              <a:rPr lang="en-US" sz="5400" dirty="0">
                <a:solidFill>
                  <a:srgbClr val="FF0000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cross-team performance comparisons </a:t>
            </a:r>
            <a:br>
              <a:rPr lang="en-US" sz="5400" dirty="0">
                <a:solidFill>
                  <a:srgbClr val="FF0000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</a:br>
            <a:endParaRPr lang="en-US" sz="5400" dirty="0">
              <a:solidFill>
                <a:srgbClr val="FF0000"/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rgbClr val="FF0000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No proper record </a:t>
            </a:r>
            <a:r>
              <a:rPr lang="en-US" sz="5400" dirty="0">
                <a:solidFill>
                  <a:srgbClr val="182033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of teams’ performances</a:t>
            </a:r>
            <a:br>
              <a:rPr lang="en-US" sz="5400" dirty="0">
                <a:solidFill>
                  <a:srgbClr val="182033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</a:br>
            <a:endParaRPr lang="en-US" sz="5400" dirty="0">
              <a:solidFill>
                <a:srgbClr val="182033"/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rgbClr val="182033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Unable to efficiently allocate resources </a:t>
            </a:r>
          </a:p>
        </p:txBody>
      </p:sp>
      <p:pic>
        <p:nvPicPr>
          <p:cNvPr id="12" name="Picture Placeholder 1"/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75" r="6575"/>
          <a:stretch>
            <a:fillRect/>
          </a:stretch>
        </p:blipFill>
        <p:spPr>
          <a:xfrm>
            <a:off x="728963" y="4200052"/>
            <a:ext cx="6546628" cy="6544164"/>
          </a:xfrm>
          <a:ln w="38100">
            <a:solidFill>
              <a:schemeClr val="accent3"/>
            </a:solidFill>
          </a:ln>
        </p:spPr>
      </p:pic>
      <p:sp>
        <p:nvSpPr>
          <p:cNvPr id="13" name="Shape 328"/>
          <p:cNvSpPr/>
          <p:nvPr/>
        </p:nvSpPr>
        <p:spPr>
          <a:xfrm>
            <a:off x="1223852" y="11069959"/>
            <a:ext cx="5264304" cy="792232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8100" tIns="38100" rIns="38100" bIns="38100" numCol="1" anchor="t">
            <a:noAutofit/>
          </a:bodyPr>
          <a:lstStyle>
            <a:lvl1pPr algn="ctr">
              <a:defRPr sz="3200">
                <a:solidFill>
                  <a:srgbClr val="38A18A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rPr lang="en-US" sz="4400" dirty="0">
                <a:solidFill>
                  <a:schemeClr val="accent3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Difficult to determine engagements with stakeholders</a:t>
            </a:r>
          </a:p>
        </p:txBody>
      </p:sp>
      <p:sp>
        <p:nvSpPr>
          <p:cNvPr id="9" name="Shape 339"/>
          <p:cNvSpPr txBox="1">
            <a:spLocks/>
          </p:cNvSpPr>
          <p:nvPr/>
        </p:nvSpPr>
        <p:spPr>
          <a:xfrm>
            <a:off x="3040944" y="781694"/>
            <a:ext cx="18287493" cy="16308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Roboto Bold"/>
                <a:ea typeface="Roboto Bold"/>
                <a:cs typeface="Roboto Bold"/>
                <a:sym typeface="Roboto Bold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hangingPunct="1"/>
            <a:r>
              <a:rPr lang="en-US" sz="96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PROBLEM</a:t>
            </a:r>
          </a:p>
        </p:txBody>
      </p:sp>
      <p:sp>
        <p:nvSpPr>
          <p:cNvPr id="10" name="Shape 81"/>
          <p:cNvSpPr/>
          <p:nvPr/>
        </p:nvSpPr>
        <p:spPr>
          <a:xfrm>
            <a:off x="11585850" y="2703910"/>
            <a:ext cx="1383341" cy="0"/>
          </a:xfrm>
          <a:prstGeom prst="line">
            <a:avLst/>
          </a:prstGeom>
          <a:ln w="139700">
            <a:solidFill>
              <a:schemeClr val="accent3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3831662"/>
      </p:ext>
    </p:extLst>
  </p:cSld>
  <p:clrMapOvr>
    <a:masterClrMapping/>
  </p:clrMapOvr>
  <p:transition spd="slow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Emerald and Blue">
      <a:dk1>
        <a:srgbClr val="DCDEE0"/>
      </a:dk1>
      <a:lt1>
        <a:srgbClr val="525860"/>
      </a:lt1>
      <a:dk2>
        <a:srgbClr val="18222D"/>
      </a:dk2>
      <a:lt2>
        <a:srgbClr val="53585F"/>
      </a:lt2>
      <a:accent1>
        <a:srgbClr val="42BF9F"/>
      </a:accent1>
      <a:accent2>
        <a:srgbClr val="37A189"/>
      </a:accent2>
      <a:accent3>
        <a:srgbClr val="0D426E"/>
      </a:accent3>
      <a:accent4>
        <a:srgbClr val="07355A"/>
      </a:accent4>
      <a:accent5>
        <a:srgbClr val="42BF9F"/>
      </a:accent5>
      <a:accent6>
        <a:srgbClr val="37A189"/>
      </a:accent6>
      <a:hlink>
        <a:srgbClr val="0D426E"/>
      </a:hlink>
      <a:folHlink>
        <a:srgbClr val="063053"/>
      </a:folHlink>
    </a:clrScheme>
    <a:fontScheme name="White">
      <a:majorFont>
        <a:latin typeface="Roboto Regular"/>
        <a:ea typeface="Roboto Regular"/>
        <a:cs typeface="Roboto Regular"/>
      </a:majorFont>
      <a:minorFont>
        <a:latin typeface="Helvetica Neue"/>
        <a:ea typeface="Helvetica Neue"/>
        <a:cs typeface="Helvetica Neu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12700" dist="127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254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12700" dist="127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3175" cap="flat">
          <a:noFill/>
          <a:miter lim="400000"/>
        </a:ln>
        <a:effectLst>
          <a:outerShdw blurRad="12700" dist="127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38100" tIns="38100" rIns="38100" bIns="381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3175" cap="flat">
          <a:noFill/>
          <a:miter lim="400000"/>
        </a:ln>
        <a:effectLst/>
        <a:sp3d/>
      </a:spPr>
      <a:bodyPr rot="0" spcFirstLastPara="1" vertOverflow="overflow" horzOverflow="overflow" vert="horz" wrap="square" lIns="38100" tIns="38100" rIns="38100" bIns="38100" numCol="1" spcCol="38100" rtlCol="0" anchor="ctr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25860"/>
            </a:solidFill>
            <a:effectLst/>
            <a:uFillTx/>
            <a:latin typeface="+mj-lt"/>
            <a:ea typeface="+mj-ea"/>
            <a:cs typeface="+mj-cs"/>
            <a:sym typeface="Roboto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Roboto Regular"/>
        <a:ea typeface="Roboto Regular"/>
        <a:cs typeface="Roboto Regular"/>
      </a:majorFont>
      <a:minorFont>
        <a:latin typeface="Helvetica Neue"/>
        <a:ea typeface="Helvetica Neue"/>
        <a:cs typeface="Helvetica Neu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12700" dist="127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254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12700" dist="127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3175" cap="flat">
          <a:noFill/>
          <a:miter lim="400000"/>
        </a:ln>
        <a:effectLst>
          <a:outerShdw blurRad="12700" dist="127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38100" tIns="38100" rIns="38100" bIns="381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3175" cap="flat">
          <a:noFill/>
          <a:miter lim="400000"/>
        </a:ln>
        <a:effectLst/>
        <a:sp3d/>
      </a:spPr>
      <a:bodyPr rot="0" spcFirstLastPara="1" vertOverflow="overflow" horzOverflow="overflow" vert="horz" wrap="square" lIns="38100" tIns="38100" rIns="38100" bIns="38100" numCol="1" spcCol="38100" rtlCol="0" anchor="ctr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25860"/>
            </a:solidFill>
            <a:effectLst/>
            <a:uFillTx/>
            <a:latin typeface="+mj-lt"/>
            <a:ea typeface="+mj-ea"/>
            <a:cs typeface="+mj-cs"/>
            <a:sym typeface="Roboto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885</TotalTime>
  <Words>1860</Words>
  <Application>Microsoft Office PowerPoint</Application>
  <PresentationFormat>Custom</PresentationFormat>
  <Paragraphs>612</Paragraphs>
  <Slides>86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86</vt:i4>
      </vt:variant>
    </vt:vector>
  </HeadingPairs>
  <TitlesOfParts>
    <vt:vector size="102" baseType="lpstr">
      <vt:lpstr>Abadi MT Condensed Extra Bold</vt:lpstr>
      <vt:lpstr>Abadi MT Condensed Light</vt:lpstr>
      <vt:lpstr>Aharoni</vt:lpstr>
      <vt:lpstr>Arial</vt:lpstr>
      <vt:lpstr>Axure Handwriting</vt:lpstr>
      <vt:lpstr>Bebas Neue</vt:lpstr>
      <vt:lpstr>Futura-Light</vt:lpstr>
      <vt:lpstr>Helvetica Light</vt:lpstr>
      <vt:lpstr>Helvetica Neue</vt:lpstr>
      <vt:lpstr>Helvetica Neue Medium</vt:lpstr>
      <vt:lpstr>Open Sans</vt:lpstr>
      <vt:lpstr>Roboto Bold</vt:lpstr>
      <vt:lpstr>Roboto Light</vt:lpstr>
      <vt:lpstr>Roboto Regular</vt:lpstr>
      <vt:lpstr>Stencil</vt:lpstr>
      <vt:lpstr>White</vt:lpstr>
      <vt:lpstr>PowerPoint Presentation</vt:lpstr>
      <vt:lpstr>AGENDA</vt:lpstr>
      <vt:lpstr>PowerPoint Presentation</vt:lpstr>
      <vt:lpstr>SPONSOR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TECHNOLOGY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Marketing Plan</dc:title>
  <dc:creator>Kaixin Teh</dc:creator>
  <cp:lastModifiedBy>Kaixin Teh</cp:lastModifiedBy>
  <cp:revision>92</cp:revision>
  <dcterms:modified xsi:type="dcterms:W3CDTF">2017-04-16T03:20:42Z</dcterms:modified>
</cp:coreProperties>
</file>